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0" r:id="rId7"/>
    <p:sldId id="269" r:id="rId8"/>
    <p:sldId id="261" r:id="rId9"/>
    <p:sldId id="268" r:id="rId10"/>
    <p:sldId id="266" r:id="rId11"/>
    <p:sldId id="270" r:id="rId12"/>
    <p:sldId id="271" r:id="rId13"/>
    <p:sldId id="272" r:id="rId14"/>
    <p:sldId id="262" r:id="rId15"/>
    <p:sldId id="264" r:id="rId16"/>
    <p:sldId id="297" r:id="rId17"/>
    <p:sldId id="298" r:id="rId18"/>
    <p:sldId id="299" r:id="rId19"/>
    <p:sldId id="300" r:id="rId20"/>
    <p:sldId id="301" r:id="rId21"/>
    <p:sldId id="302" r:id="rId22"/>
    <p:sldId id="303" r:id="rId23"/>
    <p:sldId id="304" r:id="rId24"/>
    <p:sldId id="305" r:id="rId25"/>
    <p:sldId id="274" r:id="rId26"/>
    <p:sldId id="275" r:id="rId27"/>
    <p:sldId id="276" r:id="rId28"/>
    <p:sldId id="277" r:id="rId29"/>
    <p:sldId id="278" r:id="rId30"/>
    <p:sldId id="279" r:id="rId31"/>
    <p:sldId id="280" r:id="rId32"/>
    <p:sldId id="296" r:id="rId33"/>
    <p:sldId id="283" r:id="rId34"/>
    <p:sldId id="284" r:id="rId35"/>
    <p:sldId id="285" r:id="rId36"/>
    <p:sldId id="286" r:id="rId37"/>
    <p:sldId id="287" r:id="rId38"/>
    <p:sldId id="289" r:id="rId39"/>
    <p:sldId id="290" r:id="rId40"/>
    <p:sldId id="291" r:id="rId41"/>
    <p:sldId id="292" r:id="rId42"/>
    <p:sldId id="293" r:id="rId43"/>
    <p:sldId id="294" r:id="rId44"/>
    <p:sldId id="295" r:id="rId45"/>
    <p:sldId id="306" r:id="rId46"/>
    <p:sldId id="281" r:id="rId47"/>
    <p:sldId id="282" r:id="rId48"/>
    <p:sldId id="273" r:id="rId49"/>
    <p:sldId id="288"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74" y="-3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9FC574-CA20-4627-BB06-CDF1CD25CD0E}" type="datetimeFigureOut">
              <a:rPr lang="en-IN" smtClean="0"/>
              <a:pPr/>
              <a:t>14-08-2012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1D4BBE-4B90-4E9F-9FA5-54705B64D96E}"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FC574-CA20-4627-BB06-CDF1CD25CD0E}" type="datetimeFigureOut">
              <a:rPr lang="en-IN" smtClean="0"/>
              <a:pPr/>
              <a:t>14-08-2012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D4BBE-4B90-4E9F-9FA5-54705B64D96E}"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Office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Worksheet2.xlsx"/></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Office_Excel_Worksheet3.xlsx"/><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88640"/>
            <a:ext cx="7772400" cy="1470025"/>
          </a:xfrm>
        </p:spPr>
        <p:txBody>
          <a:bodyPr>
            <a:noAutofit/>
          </a:bodyPr>
          <a:lstStyle/>
          <a:p>
            <a:r>
              <a:rPr lang="en-US" sz="4800" b="1" dirty="0" smtClean="0">
                <a:solidFill>
                  <a:schemeClr val="accent5">
                    <a:lumMod val="75000"/>
                  </a:schemeClr>
                </a:solidFill>
              </a:rPr>
              <a:t>BAJA SAE INDIA 2013</a:t>
            </a:r>
            <a:br>
              <a:rPr lang="en-US" sz="4800" b="1" dirty="0" smtClean="0">
                <a:solidFill>
                  <a:schemeClr val="accent5">
                    <a:lumMod val="75000"/>
                  </a:schemeClr>
                </a:solidFill>
              </a:rPr>
            </a:br>
            <a:r>
              <a:rPr lang="en-US" sz="4800" b="1" dirty="0" err="1" smtClean="0">
                <a:solidFill>
                  <a:schemeClr val="accent5">
                    <a:lumMod val="75000"/>
                  </a:schemeClr>
                </a:solidFill>
              </a:rPr>
              <a:t>Virtuals</a:t>
            </a:r>
            <a:r>
              <a:rPr lang="en-US" sz="4800" b="1" dirty="0" smtClean="0">
                <a:solidFill>
                  <a:schemeClr val="accent5">
                    <a:lumMod val="75000"/>
                  </a:schemeClr>
                </a:solidFill>
              </a:rPr>
              <a:t> Presentation</a:t>
            </a:r>
            <a:endParaRPr lang="en-IN" sz="4800" b="1" dirty="0">
              <a:solidFill>
                <a:schemeClr val="accent5">
                  <a:lumMod val="75000"/>
                </a:schemeClr>
              </a:solidFill>
            </a:endParaRPr>
          </a:p>
        </p:txBody>
      </p:sp>
      <p:sp>
        <p:nvSpPr>
          <p:cNvPr id="3" name="Subtitle 2"/>
          <p:cNvSpPr>
            <a:spLocks noGrp="1"/>
          </p:cNvSpPr>
          <p:nvPr>
            <p:ph type="subTitle" idx="1"/>
          </p:nvPr>
        </p:nvSpPr>
        <p:spPr>
          <a:xfrm>
            <a:off x="1547664" y="2852936"/>
            <a:ext cx="6400800" cy="1752600"/>
          </a:xfrm>
        </p:spPr>
        <p:txBody>
          <a:bodyPr/>
          <a:lstStyle/>
          <a:p>
            <a:r>
              <a:rPr lang="en-US" dirty="0" smtClean="0">
                <a:solidFill>
                  <a:srgbClr val="FF0000"/>
                </a:solidFill>
              </a:rPr>
              <a:t>The Road Runners</a:t>
            </a:r>
          </a:p>
          <a:p>
            <a:r>
              <a:rPr lang="en-US" dirty="0" smtClean="0">
                <a:solidFill>
                  <a:srgbClr val="FF0000"/>
                </a:solidFill>
              </a:rPr>
              <a:t>Team ID : 91636</a:t>
            </a:r>
          </a:p>
          <a:p>
            <a:r>
              <a:rPr lang="en-US" dirty="0" smtClean="0">
                <a:solidFill>
                  <a:srgbClr val="FF0000"/>
                </a:solidFill>
              </a:rPr>
              <a:t>VIT University, Chennai</a:t>
            </a:r>
          </a:p>
          <a:p>
            <a:endParaRPr lang="en-US" dirty="0" smtClean="0">
              <a:solidFill>
                <a:schemeClr val="tx1"/>
              </a:solidFill>
            </a:endParaRPr>
          </a:p>
        </p:txBody>
      </p:sp>
      <p:pic>
        <p:nvPicPr>
          <p:cNvPr id="4" name="Picture 3" descr="C:\Users\Prashant\Downloads\Bajaaa-001.jpg"/>
          <p:cNvPicPr/>
          <p:nvPr/>
        </p:nvPicPr>
        <p:blipFill>
          <a:blip r:embed="rId2" cstate="print"/>
          <a:srcRect/>
          <a:stretch>
            <a:fillRect/>
          </a:stretch>
        </p:blipFill>
        <p:spPr bwMode="auto">
          <a:xfrm>
            <a:off x="5436096" y="1700808"/>
            <a:ext cx="1861935" cy="1000125"/>
          </a:xfrm>
          <a:prstGeom prst="rect">
            <a:avLst/>
          </a:prstGeom>
          <a:noFill/>
          <a:ln w="9525">
            <a:noFill/>
            <a:miter lim="800000"/>
            <a:headEnd/>
            <a:tailEnd/>
          </a:ln>
        </p:spPr>
      </p:pic>
      <p:pic>
        <p:nvPicPr>
          <p:cNvPr id="5" name="Picture 4" descr="C:\Users\Prashant\Downloads\ROADRUNNERS.jpg"/>
          <p:cNvPicPr/>
          <p:nvPr/>
        </p:nvPicPr>
        <p:blipFill>
          <a:blip r:embed="rId3" cstate="print"/>
          <a:srcRect/>
          <a:stretch>
            <a:fillRect/>
          </a:stretch>
        </p:blipFill>
        <p:spPr bwMode="auto">
          <a:xfrm>
            <a:off x="5004048" y="5085184"/>
            <a:ext cx="3889424" cy="1428921"/>
          </a:xfrm>
          <a:prstGeom prst="rect">
            <a:avLst/>
          </a:prstGeom>
          <a:noFill/>
          <a:ln w="9525">
            <a:noFill/>
            <a:miter lim="800000"/>
            <a:headEnd/>
            <a:tailEnd/>
          </a:ln>
        </p:spPr>
      </p:pic>
      <p:pic>
        <p:nvPicPr>
          <p:cNvPr id="6" name="Picture 5" descr="D:\Saleel\VIT\Misc\colourlogo.bmp"/>
          <p:cNvPicPr/>
          <p:nvPr/>
        </p:nvPicPr>
        <p:blipFill>
          <a:blip r:embed="rId4" cstate="print"/>
          <a:srcRect/>
          <a:stretch>
            <a:fillRect/>
          </a:stretch>
        </p:blipFill>
        <p:spPr bwMode="auto">
          <a:xfrm>
            <a:off x="1259632" y="4869160"/>
            <a:ext cx="2952328" cy="1687438"/>
          </a:xfrm>
          <a:prstGeom prst="rect">
            <a:avLst/>
          </a:prstGeom>
          <a:noFill/>
        </p:spPr>
      </p:pic>
      <p:pic>
        <p:nvPicPr>
          <p:cNvPr id="1026" name="Picture 2" descr="C:\Users\Sachin\Downloads\logo-saeindia.jpg"/>
          <p:cNvPicPr>
            <a:picLocks noChangeAspect="1" noChangeArrowheads="1"/>
          </p:cNvPicPr>
          <p:nvPr/>
        </p:nvPicPr>
        <p:blipFill>
          <a:blip r:embed="rId5" cstate="print"/>
          <a:srcRect/>
          <a:stretch>
            <a:fillRect/>
          </a:stretch>
        </p:blipFill>
        <p:spPr bwMode="auto">
          <a:xfrm>
            <a:off x="1691680" y="2060848"/>
            <a:ext cx="3181350" cy="51435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40"/>
            <a:ext cx="9144000" cy="5937523"/>
          </a:xfrm>
        </p:spPr>
        <p:txBody>
          <a:bodyPr/>
          <a:lstStyle/>
          <a:p>
            <a:pPr>
              <a:buNone/>
            </a:pPr>
            <a:r>
              <a:rPr lang="en-US" sz="3600" b="1" dirty="0" smtClean="0">
                <a:solidFill>
                  <a:srgbClr val="00B050"/>
                </a:solidFill>
              </a:rPr>
              <a:t>Side </a:t>
            </a:r>
            <a:r>
              <a:rPr lang="en-US" sz="3600" b="1" dirty="0">
                <a:solidFill>
                  <a:srgbClr val="00B050"/>
                </a:solidFill>
              </a:rPr>
              <a:t>I</a:t>
            </a:r>
            <a:r>
              <a:rPr lang="en-US" sz="3600" b="1" dirty="0" smtClean="0">
                <a:solidFill>
                  <a:srgbClr val="00B050"/>
                </a:solidFill>
              </a:rPr>
              <a:t>mpact Test</a:t>
            </a:r>
            <a:r>
              <a:rPr lang="en-US" dirty="0" smtClean="0">
                <a:solidFill>
                  <a:srgbClr val="00B050"/>
                </a:solidFill>
              </a:rPr>
              <a:t>  </a:t>
            </a:r>
            <a:r>
              <a:rPr lang="en-US" dirty="0" smtClean="0"/>
              <a:t>At 3.75g net force = 12862.5N,</a:t>
            </a:r>
          </a:p>
          <a:p>
            <a:pPr>
              <a:buNone/>
            </a:pPr>
            <a:r>
              <a:rPr lang="en-US" dirty="0" smtClean="0"/>
              <a:t>Time = 100ms, MSE= 568.6 </a:t>
            </a:r>
            <a:r>
              <a:rPr lang="en-US" dirty="0" err="1" smtClean="0"/>
              <a:t>MPa</a:t>
            </a:r>
            <a:r>
              <a:rPr lang="en-US" dirty="0" smtClean="0"/>
              <a:t> , </a:t>
            </a:r>
            <a:r>
              <a:rPr lang="en-IN" dirty="0" smtClean="0"/>
              <a:t>δ= 10.38mm </a:t>
            </a:r>
            <a:endParaRPr lang="en-IN" dirty="0"/>
          </a:p>
        </p:txBody>
      </p:sp>
      <p:pic>
        <p:nvPicPr>
          <p:cNvPr id="6145" name="Picture 1" descr="C:\Users\Sachin\Desktop\BAJA CAD\New folder\final_bracings-Study 2\final_bracings-Study 2-Stress-Stress1.jpg"/>
          <p:cNvPicPr>
            <a:picLocks noChangeAspect="1" noChangeArrowheads="1"/>
          </p:cNvPicPr>
          <p:nvPr/>
        </p:nvPicPr>
        <p:blipFill>
          <a:blip r:embed="rId2" cstate="print"/>
          <a:srcRect/>
          <a:stretch>
            <a:fillRect/>
          </a:stretch>
        </p:blipFill>
        <p:spPr bwMode="auto">
          <a:xfrm>
            <a:off x="0" y="1400820"/>
            <a:ext cx="9144000" cy="545718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40"/>
            <a:ext cx="9144000" cy="5937523"/>
          </a:xfrm>
        </p:spPr>
        <p:txBody>
          <a:bodyPr/>
          <a:lstStyle/>
          <a:p>
            <a:pPr>
              <a:buNone/>
            </a:pPr>
            <a:r>
              <a:rPr lang="en-US" sz="3600" b="1" dirty="0" smtClean="0">
                <a:solidFill>
                  <a:srgbClr val="FF0000"/>
                </a:solidFill>
              </a:rPr>
              <a:t>Roll Over Test </a:t>
            </a:r>
            <a:r>
              <a:rPr lang="en-US" dirty="0" smtClean="0">
                <a:solidFill>
                  <a:srgbClr val="FF0000"/>
                </a:solidFill>
              </a:rPr>
              <a:t> </a:t>
            </a:r>
            <a:r>
              <a:rPr lang="en-US" dirty="0" smtClean="0"/>
              <a:t>At 3.75g net force = 12862.5N,</a:t>
            </a:r>
          </a:p>
          <a:p>
            <a:pPr>
              <a:buNone/>
            </a:pPr>
            <a:r>
              <a:rPr lang="en-US" dirty="0" smtClean="0"/>
              <a:t>Time = 100ms, MSE= 592.7 </a:t>
            </a:r>
            <a:r>
              <a:rPr lang="en-US" dirty="0" err="1" smtClean="0"/>
              <a:t>MPa</a:t>
            </a:r>
            <a:r>
              <a:rPr lang="en-US" dirty="0" smtClean="0"/>
              <a:t> , </a:t>
            </a:r>
            <a:r>
              <a:rPr lang="en-IN" dirty="0" smtClean="0"/>
              <a:t>δ= 10.94mm </a:t>
            </a:r>
            <a:endParaRPr lang="en-IN" dirty="0"/>
          </a:p>
        </p:txBody>
      </p:sp>
      <p:pic>
        <p:nvPicPr>
          <p:cNvPr id="26626" name="Picture 2" descr="C:\Users\Sachin\Desktop\BAJA CAD\New folder\final_bracings-Roll_wb\final_bracings-Roll_wb-Stress-Stress1.jpg"/>
          <p:cNvPicPr>
            <a:picLocks noChangeAspect="1" noChangeArrowheads="1"/>
          </p:cNvPicPr>
          <p:nvPr/>
        </p:nvPicPr>
        <p:blipFill>
          <a:blip r:embed="rId2" cstate="print"/>
          <a:srcRect/>
          <a:stretch>
            <a:fillRect/>
          </a:stretch>
        </p:blipFill>
        <p:spPr bwMode="auto">
          <a:xfrm>
            <a:off x="0" y="1380226"/>
            <a:ext cx="9144000" cy="5477774"/>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40"/>
            <a:ext cx="9144000" cy="5937523"/>
          </a:xfrm>
        </p:spPr>
        <p:txBody>
          <a:bodyPr/>
          <a:lstStyle/>
          <a:p>
            <a:pPr>
              <a:buNone/>
            </a:pPr>
            <a:r>
              <a:rPr lang="en-US" sz="3600" b="1" dirty="0" smtClean="0">
                <a:solidFill>
                  <a:srgbClr val="00B050"/>
                </a:solidFill>
              </a:rPr>
              <a:t>Roll Over Test</a:t>
            </a:r>
            <a:r>
              <a:rPr lang="en-US" dirty="0" smtClean="0">
                <a:solidFill>
                  <a:srgbClr val="00B050"/>
                </a:solidFill>
              </a:rPr>
              <a:t>  </a:t>
            </a:r>
            <a:r>
              <a:rPr lang="en-US" dirty="0" smtClean="0"/>
              <a:t>At 3.75g net force = 12862.5N,</a:t>
            </a:r>
          </a:p>
          <a:p>
            <a:pPr>
              <a:buNone/>
            </a:pPr>
            <a:r>
              <a:rPr lang="en-US" dirty="0" smtClean="0"/>
              <a:t>Time = 100ms, MSE= 526.3 </a:t>
            </a:r>
            <a:r>
              <a:rPr lang="en-US" dirty="0" err="1" smtClean="0"/>
              <a:t>MPa</a:t>
            </a:r>
            <a:r>
              <a:rPr lang="en-US" dirty="0" smtClean="0"/>
              <a:t> , </a:t>
            </a:r>
            <a:r>
              <a:rPr lang="en-IN" dirty="0" smtClean="0"/>
              <a:t>δ= 9.13mm </a:t>
            </a:r>
            <a:endParaRPr lang="en-IN" dirty="0"/>
          </a:p>
        </p:txBody>
      </p:sp>
      <p:pic>
        <p:nvPicPr>
          <p:cNvPr id="27651" name="Picture 3" descr="C:\Users\Sachin\Desktop\BAJA CAD\New folder\final_bracings-Study 1_b2\final_bracings-Study 1_b2-Stress-Stress1.jpg"/>
          <p:cNvPicPr>
            <a:picLocks noChangeAspect="1" noChangeArrowheads="1"/>
          </p:cNvPicPr>
          <p:nvPr/>
        </p:nvPicPr>
        <p:blipFill>
          <a:blip r:embed="rId2" cstate="print"/>
          <a:srcRect/>
          <a:stretch>
            <a:fillRect/>
          </a:stretch>
        </p:blipFill>
        <p:spPr bwMode="auto">
          <a:xfrm>
            <a:off x="0" y="1380226"/>
            <a:ext cx="9144000" cy="5477774"/>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40"/>
            <a:ext cx="9144000" cy="5937523"/>
          </a:xfrm>
        </p:spPr>
        <p:txBody>
          <a:bodyPr/>
          <a:lstStyle/>
          <a:p>
            <a:pPr>
              <a:buNone/>
            </a:pPr>
            <a:r>
              <a:rPr lang="en-US" sz="3600" b="1" dirty="0" smtClean="0">
                <a:solidFill>
                  <a:srgbClr val="00B050"/>
                </a:solidFill>
              </a:rPr>
              <a:t>Torsion Test</a:t>
            </a:r>
            <a:r>
              <a:rPr lang="en-US" dirty="0" smtClean="0">
                <a:solidFill>
                  <a:srgbClr val="00B050"/>
                </a:solidFill>
              </a:rPr>
              <a:t>  </a:t>
            </a:r>
            <a:r>
              <a:rPr lang="en-US" dirty="0" smtClean="0"/>
              <a:t>net force = 6000N,</a:t>
            </a:r>
          </a:p>
          <a:p>
            <a:pPr>
              <a:buNone/>
            </a:pPr>
            <a:r>
              <a:rPr lang="en-IN" dirty="0" err="1" smtClean="0"/>
              <a:t>Torsional</a:t>
            </a:r>
            <a:r>
              <a:rPr lang="en-IN" dirty="0" smtClean="0"/>
              <a:t> rigidity= 2234.25Nm/deg, </a:t>
            </a:r>
            <a:r>
              <a:rPr lang="en-IN" dirty="0" err="1" smtClean="0"/>
              <a:t>δy</a:t>
            </a:r>
            <a:r>
              <a:rPr lang="en-IN" dirty="0" smtClean="0"/>
              <a:t>= 2.71mm </a:t>
            </a:r>
            <a:endParaRPr lang="en-IN" dirty="0"/>
          </a:p>
        </p:txBody>
      </p:sp>
      <p:pic>
        <p:nvPicPr>
          <p:cNvPr id="28674" name="Picture 2" descr="C:\Users\Sachin\Desktop\BAJA CAD\New folder\final_bracings-torsion\final_bracings-torsion-Displacement-Displacement3.jpg"/>
          <p:cNvPicPr>
            <a:picLocks noChangeAspect="1" noChangeArrowheads="1"/>
          </p:cNvPicPr>
          <p:nvPr/>
        </p:nvPicPr>
        <p:blipFill>
          <a:blip r:embed="rId2" cstate="print"/>
          <a:srcRect/>
          <a:stretch>
            <a:fillRect/>
          </a:stretch>
        </p:blipFill>
        <p:spPr bwMode="auto">
          <a:xfrm>
            <a:off x="0" y="1380226"/>
            <a:ext cx="9144000" cy="5477774"/>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B050"/>
                </a:solidFill>
              </a:rPr>
              <a:t>Compliance with rulebook</a:t>
            </a:r>
            <a:endParaRPr lang="en-IN" sz="4800" b="1" dirty="0">
              <a:solidFill>
                <a:srgbClr val="00B050"/>
              </a:solidFill>
            </a:endParaRPr>
          </a:p>
        </p:txBody>
      </p:sp>
      <p:pic>
        <p:nvPicPr>
          <p:cNvPr id="9217" name="Picture 1" descr="H:\sachin\f1.png"/>
          <p:cNvPicPr>
            <a:picLocks noChangeAspect="1" noChangeArrowheads="1"/>
          </p:cNvPicPr>
          <p:nvPr/>
        </p:nvPicPr>
        <p:blipFill>
          <a:blip r:embed="rId2" cstate="print"/>
          <a:srcRect/>
          <a:stretch>
            <a:fillRect/>
          </a:stretch>
        </p:blipFill>
        <p:spPr bwMode="auto">
          <a:xfrm>
            <a:off x="-1404664" y="1904308"/>
            <a:ext cx="8649908" cy="4953692"/>
          </a:xfrm>
          <a:prstGeom prst="rect">
            <a:avLst/>
          </a:prstGeom>
          <a:noFill/>
        </p:spPr>
      </p:pic>
      <p:pic>
        <p:nvPicPr>
          <p:cNvPr id="9218" name="Picture 2" descr="H:\sachin\f2.png"/>
          <p:cNvPicPr>
            <a:picLocks noChangeAspect="1" noChangeArrowheads="1"/>
          </p:cNvPicPr>
          <p:nvPr/>
        </p:nvPicPr>
        <p:blipFill>
          <a:blip r:embed="rId3" cstate="print"/>
          <a:srcRect/>
          <a:stretch>
            <a:fillRect/>
          </a:stretch>
        </p:blipFill>
        <p:spPr bwMode="auto">
          <a:xfrm>
            <a:off x="3923928" y="1844824"/>
            <a:ext cx="5713624" cy="355528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75000"/>
                  </a:schemeClr>
                </a:solidFill>
              </a:rPr>
              <a:t>Ergonomic design</a:t>
            </a:r>
            <a:endParaRPr lang="en-IN" sz="4800" b="1" dirty="0">
              <a:solidFill>
                <a:schemeClr val="accent5">
                  <a:lumMod val="75000"/>
                </a:schemeClr>
              </a:solidFill>
            </a:endParaRPr>
          </a:p>
        </p:txBody>
      </p:sp>
      <p:sp>
        <p:nvSpPr>
          <p:cNvPr id="3" name="Content Placeholder 2"/>
          <p:cNvSpPr>
            <a:spLocks noGrp="1"/>
          </p:cNvSpPr>
          <p:nvPr>
            <p:ph idx="1"/>
          </p:nvPr>
        </p:nvSpPr>
        <p:spPr/>
        <p:txBody>
          <a:bodyPr>
            <a:normAutofit/>
          </a:bodyPr>
          <a:lstStyle/>
          <a:p>
            <a:r>
              <a:rPr lang="en-IN" dirty="0" smtClean="0"/>
              <a:t>Best </a:t>
            </a:r>
            <a:r>
              <a:rPr lang="en-IN" dirty="0"/>
              <a:t>elbow angle for exerting force in the seated position is approximately 120</a:t>
            </a:r>
            <a:r>
              <a:rPr lang="en-IN" dirty="0" smtClean="0"/>
              <a:t>°</a:t>
            </a:r>
            <a:endParaRPr lang="en-IN" dirty="0"/>
          </a:p>
          <a:p>
            <a:r>
              <a:rPr lang="en-IN" dirty="0" smtClean="0"/>
              <a:t>For </a:t>
            </a:r>
            <a:r>
              <a:rPr lang="en-IN" dirty="0"/>
              <a:t>heavy </a:t>
            </a:r>
            <a:r>
              <a:rPr lang="en-IN" dirty="0" smtClean="0"/>
              <a:t>loads, 7”-20” wheel. Ours:12”</a:t>
            </a:r>
            <a:endParaRPr lang="en-IN" dirty="0"/>
          </a:p>
          <a:p>
            <a:r>
              <a:rPr lang="en-IN" dirty="0" smtClean="0"/>
              <a:t>The</a:t>
            </a:r>
            <a:r>
              <a:rPr lang="en-IN" dirty="0"/>
              <a:t> leg exerts maximum force with the knee </a:t>
            </a:r>
            <a:r>
              <a:rPr lang="en-IN" dirty="0" smtClean="0"/>
              <a:t>angle at </a:t>
            </a:r>
            <a:r>
              <a:rPr lang="en-IN" dirty="0"/>
              <a:t>about 130-150</a:t>
            </a:r>
            <a:r>
              <a:rPr lang="en-IN" dirty="0" smtClean="0"/>
              <a:t>°.</a:t>
            </a:r>
          </a:p>
          <a:p>
            <a:r>
              <a:rPr lang="en-US" dirty="0" smtClean="0"/>
              <a:t>Below thighs, storage compartment.</a:t>
            </a:r>
          </a:p>
          <a:p>
            <a:r>
              <a:rPr lang="en-US" dirty="0" smtClean="0"/>
              <a:t>Good frontal view with wide gap in FIM</a:t>
            </a:r>
          </a:p>
          <a:p>
            <a:endParaRPr lang="en-IN"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smtClean="0">
                <a:solidFill>
                  <a:schemeClr val="accent5">
                    <a:lumMod val="75000"/>
                  </a:schemeClr>
                </a:solidFill>
              </a:rPr>
              <a:t>SUSPENSION</a:t>
            </a:r>
            <a:endParaRPr lang="en-IN" sz="6600" b="1" dirty="0">
              <a:solidFill>
                <a:schemeClr val="accent5">
                  <a:lumMod val="75000"/>
                </a:schemeClr>
              </a:solidFill>
            </a:endParaRPr>
          </a:p>
        </p:txBody>
      </p:sp>
    </p:spTree>
    <p:extLst>
      <p:ext uri="{BB962C8B-B14F-4D97-AF65-F5344CB8AC3E}">
        <p14:creationId xmlns="" xmlns:p14="http://schemas.microsoft.com/office/powerpoint/2010/main" val="341901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DFMEA</a:t>
            </a:r>
            <a:endParaRPr lang="en-IN" sz="4800" b="1" dirty="0">
              <a:solidFill>
                <a:schemeClr val="accent5">
                  <a:lumMod val="50000"/>
                </a:schemeClr>
              </a:solidFill>
            </a:endParaRP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218735897"/>
              </p:ext>
            </p:extLst>
          </p:nvPr>
        </p:nvGraphicFramePr>
        <p:xfrm>
          <a:off x="143001" y="1196752"/>
          <a:ext cx="9000999" cy="4703539"/>
        </p:xfrm>
        <a:graphic>
          <a:graphicData uri="http://schemas.openxmlformats.org/drawingml/2006/table">
            <a:tbl>
              <a:tblPr firstRow="1" bandRow="1">
                <a:tableStyleId>{5C22544A-7EE6-4342-B048-85BDC9FD1C3A}</a:tableStyleId>
              </a:tblPr>
              <a:tblGrid>
                <a:gridCol w="2407096"/>
                <a:gridCol w="2057400"/>
                <a:gridCol w="2057400"/>
                <a:gridCol w="2479103"/>
              </a:tblGrid>
              <a:tr h="835149">
                <a:tc>
                  <a:txBody>
                    <a:bodyPr/>
                    <a:lstStyle/>
                    <a:p>
                      <a:pPr algn="l" fontAlgn="b"/>
                      <a:r>
                        <a:rPr lang="en-IN" sz="2400" b="1" i="0" u="none" strike="noStrike" dirty="0">
                          <a:solidFill>
                            <a:srgbClr val="000000"/>
                          </a:solidFill>
                          <a:effectLst/>
                          <a:latin typeface="Calibri"/>
                        </a:rPr>
                        <a:t>Potential Failure</a:t>
                      </a:r>
                      <a:endParaRPr lang="en-IN" sz="1800" b="1" i="0" u="none" strike="noStrike" dirty="0">
                        <a:solidFill>
                          <a:srgbClr val="000000"/>
                        </a:solidFill>
                        <a:effectLst/>
                        <a:latin typeface="Calibri"/>
                      </a:endParaRPr>
                    </a:p>
                  </a:txBody>
                  <a:tcPr marL="9525" marR="9525" marT="9525" marB="0" anchor="b"/>
                </a:tc>
                <a:tc>
                  <a:txBody>
                    <a:bodyPr/>
                    <a:lstStyle/>
                    <a:p>
                      <a:pPr algn="l" fontAlgn="b"/>
                      <a:r>
                        <a:rPr lang="en-IN" sz="2400" b="1" i="0" u="none" strike="noStrike" dirty="0">
                          <a:solidFill>
                            <a:srgbClr val="000000"/>
                          </a:solidFill>
                          <a:effectLst/>
                          <a:latin typeface="Calibri"/>
                        </a:rPr>
                        <a:t>Potential </a:t>
                      </a:r>
                      <a:r>
                        <a:rPr lang="en-IN" sz="2400" b="1" i="0" u="none" strike="noStrike" dirty="0" smtClean="0">
                          <a:solidFill>
                            <a:srgbClr val="000000"/>
                          </a:solidFill>
                          <a:effectLst/>
                          <a:latin typeface="Calibri"/>
                        </a:rPr>
                        <a:t>Effect</a:t>
                      </a:r>
                      <a:endParaRPr lang="en-IN" sz="1800" b="1" i="0" u="none" strike="noStrike" dirty="0">
                        <a:solidFill>
                          <a:srgbClr val="000000"/>
                        </a:solidFill>
                        <a:effectLst/>
                        <a:latin typeface="Calibri"/>
                      </a:endParaRPr>
                    </a:p>
                  </a:txBody>
                  <a:tcPr marL="9525" marR="9525" marT="9525" marB="0" anchor="b"/>
                </a:tc>
                <a:tc>
                  <a:txBody>
                    <a:bodyPr/>
                    <a:lstStyle/>
                    <a:p>
                      <a:pPr algn="l" fontAlgn="b"/>
                      <a:r>
                        <a:rPr lang="en-IN" sz="2400" b="1" i="0" u="none" strike="noStrike" dirty="0">
                          <a:solidFill>
                            <a:srgbClr val="000000"/>
                          </a:solidFill>
                          <a:effectLst/>
                          <a:latin typeface="Calibri"/>
                        </a:rPr>
                        <a:t>Potential Cause</a:t>
                      </a:r>
                      <a:endParaRPr lang="en-IN" sz="1800" b="1" i="0" u="none" strike="noStrike" dirty="0">
                        <a:solidFill>
                          <a:srgbClr val="000000"/>
                        </a:solidFill>
                        <a:effectLst/>
                        <a:latin typeface="Calibri"/>
                      </a:endParaRPr>
                    </a:p>
                  </a:txBody>
                  <a:tcPr marL="9525" marR="9525" marT="9525" marB="0" anchor="b"/>
                </a:tc>
                <a:tc>
                  <a:txBody>
                    <a:bodyPr/>
                    <a:lstStyle/>
                    <a:p>
                      <a:pPr algn="l" fontAlgn="b"/>
                      <a:r>
                        <a:rPr lang="en-IN" sz="2400" b="1" i="0" u="none" strike="noStrike" dirty="0">
                          <a:solidFill>
                            <a:srgbClr val="000000"/>
                          </a:solidFill>
                          <a:effectLst/>
                          <a:latin typeface="Calibri"/>
                        </a:rPr>
                        <a:t>Current  Process Control</a:t>
                      </a:r>
                      <a:endParaRPr lang="en-IN" sz="2000" b="1" i="0" u="none" strike="noStrike" dirty="0">
                        <a:solidFill>
                          <a:srgbClr val="000000"/>
                        </a:solidFill>
                        <a:effectLst/>
                        <a:latin typeface="Calibri"/>
                      </a:endParaRPr>
                    </a:p>
                  </a:txBody>
                  <a:tcPr marL="9525" marR="9525" marT="9525" marB="0" anchor="b"/>
                </a:tc>
              </a:tr>
              <a:tr h="809888">
                <a:tc>
                  <a:txBody>
                    <a:bodyPr/>
                    <a:lstStyle/>
                    <a:p>
                      <a:pPr algn="l" fontAlgn="b"/>
                      <a:r>
                        <a:rPr lang="en-IN" sz="1800" b="0" i="0" u="none" strike="noStrike" dirty="0">
                          <a:solidFill>
                            <a:srgbClr val="000000"/>
                          </a:solidFill>
                          <a:effectLst/>
                          <a:latin typeface="Calibri"/>
                        </a:rPr>
                        <a:t>Upright </a:t>
                      </a:r>
                    </a:p>
                  </a:txBody>
                  <a:tcPr marL="9525" marR="9525" marT="9525" marB="0" anchor="b"/>
                </a:tc>
                <a:tc>
                  <a:txBody>
                    <a:bodyPr/>
                    <a:lstStyle/>
                    <a:p>
                      <a:pPr algn="l" fontAlgn="b"/>
                      <a:r>
                        <a:rPr lang="en-IN" sz="1800" b="0" i="0" u="none" strike="noStrike">
                          <a:solidFill>
                            <a:srgbClr val="000000"/>
                          </a:solidFill>
                          <a:effectLst/>
                          <a:latin typeface="Calibri"/>
                        </a:rPr>
                        <a:t>vehicle immobile</a:t>
                      </a:r>
                    </a:p>
                  </a:txBody>
                  <a:tcPr marL="9525" marR="9525" marT="9525" marB="0" anchor="b"/>
                </a:tc>
                <a:tc>
                  <a:txBody>
                    <a:bodyPr/>
                    <a:lstStyle/>
                    <a:p>
                      <a:pPr algn="l" fontAlgn="b"/>
                      <a:r>
                        <a:rPr lang="en-IN" sz="1800" b="0" i="0" u="none" strike="noStrike">
                          <a:solidFill>
                            <a:srgbClr val="000000"/>
                          </a:solidFill>
                          <a:effectLst/>
                          <a:latin typeface="Calibri"/>
                        </a:rPr>
                        <a:t>impact loading, fatigue</a:t>
                      </a:r>
                    </a:p>
                  </a:txBody>
                  <a:tcPr marL="9525" marR="9525" marT="9525" marB="0" anchor="b"/>
                </a:tc>
                <a:tc>
                  <a:txBody>
                    <a:bodyPr/>
                    <a:lstStyle/>
                    <a:p>
                      <a:pPr algn="l" fontAlgn="b"/>
                      <a:r>
                        <a:rPr lang="en-IN" sz="1800" b="0" i="0" u="none" strike="noStrike" dirty="0">
                          <a:solidFill>
                            <a:srgbClr val="000000"/>
                          </a:solidFill>
                          <a:effectLst/>
                          <a:latin typeface="Calibri"/>
                        </a:rPr>
                        <a:t>FEA analysis</a:t>
                      </a:r>
                    </a:p>
                  </a:txBody>
                  <a:tcPr marL="9525" marR="9525" marT="9525" marB="0" anchor="b"/>
                </a:tc>
              </a:tr>
              <a:tr h="755779">
                <a:tc>
                  <a:txBody>
                    <a:bodyPr/>
                    <a:lstStyle/>
                    <a:p>
                      <a:pPr algn="l" fontAlgn="b"/>
                      <a:r>
                        <a:rPr lang="en-IN" sz="1800" b="0" i="0" u="none" strike="noStrike">
                          <a:solidFill>
                            <a:srgbClr val="000000"/>
                          </a:solidFill>
                          <a:effectLst/>
                          <a:latin typeface="Calibri"/>
                        </a:rPr>
                        <a:t>Upper and Lower arm</a:t>
                      </a:r>
                    </a:p>
                  </a:txBody>
                  <a:tcPr marL="9525" marR="9525" marT="9525" marB="0" anchor="b"/>
                </a:tc>
                <a:tc>
                  <a:txBody>
                    <a:bodyPr/>
                    <a:lstStyle/>
                    <a:p>
                      <a:pPr algn="l" fontAlgn="b"/>
                      <a:r>
                        <a:rPr lang="en-IN" sz="1800" b="0" i="0" u="none" strike="noStrike">
                          <a:solidFill>
                            <a:srgbClr val="000000"/>
                          </a:solidFill>
                          <a:effectLst/>
                          <a:latin typeface="Calibri"/>
                        </a:rPr>
                        <a:t>vehicle immobile</a:t>
                      </a:r>
                    </a:p>
                  </a:txBody>
                  <a:tcPr marL="9525" marR="9525" marT="9525" marB="0" anchor="b"/>
                </a:tc>
                <a:tc>
                  <a:txBody>
                    <a:bodyPr/>
                    <a:lstStyle/>
                    <a:p>
                      <a:pPr algn="l" fontAlgn="b"/>
                      <a:r>
                        <a:rPr lang="en-IN" sz="1800" b="0" i="0" u="none" strike="noStrike">
                          <a:solidFill>
                            <a:srgbClr val="000000"/>
                          </a:solidFill>
                          <a:effectLst/>
                          <a:latin typeface="Calibri"/>
                        </a:rPr>
                        <a:t>torsion and impact bending</a:t>
                      </a:r>
                    </a:p>
                  </a:txBody>
                  <a:tcPr marL="9525" marR="9525" marT="9525" marB="0" anchor="b"/>
                </a:tc>
                <a:tc>
                  <a:txBody>
                    <a:bodyPr/>
                    <a:lstStyle/>
                    <a:p>
                      <a:pPr algn="l" fontAlgn="b"/>
                      <a:r>
                        <a:rPr lang="en-IN" sz="1800" b="0" i="0" u="none" strike="noStrike">
                          <a:solidFill>
                            <a:srgbClr val="000000"/>
                          </a:solidFill>
                          <a:effectLst/>
                          <a:latin typeface="Calibri"/>
                        </a:rPr>
                        <a:t>FEA analysis</a:t>
                      </a:r>
                    </a:p>
                  </a:txBody>
                  <a:tcPr marL="9525" marR="9525" marT="9525" marB="0" anchor="b"/>
                </a:tc>
              </a:tr>
              <a:tr h="701670">
                <a:tc>
                  <a:txBody>
                    <a:bodyPr/>
                    <a:lstStyle/>
                    <a:p>
                      <a:pPr algn="l" fontAlgn="b"/>
                      <a:r>
                        <a:rPr lang="en-IN" sz="1800" b="0" i="0" u="none" strike="noStrike">
                          <a:solidFill>
                            <a:srgbClr val="000000"/>
                          </a:solidFill>
                          <a:effectLst/>
                          <a:latin typeface="Calibri"/>
                        </a:rPr>
                        <a:t>Ball and socket joints</a:t>
                      </a:r>
                    </a:p>
                  </a:txBody>
                  <a:tcPr marL="9525" marR="9525" marT="9525" marB="0" anchor="b"/>
                </a:tc>
                <a:tc>
                  <a:txBody>
                    <a:bodyPr/>
                    <a:lstStyle/>
                    <a:p>
                      <a:pPr algn="l" fontAlgn="b"/>
                      <a:r>
                        <a:rPr lang="en-IN" sz="1800" b="0" i="0" u="none" strike="noStrike">
                          <a:solidFill>
                            <a:srgbClr val="000000"/>
                          </a:solidFill>
                          <a:effectLst/>
                          <a:latin typeface="Calibri"/>
                        </a:rPr>
                        <a:t>vehicle immobile</a:t>
                      </a:r>
                    </a:p>
                  </a:txBody>
                  <a:tcPr marL="9525" marR="9525" marT="9525" marB="0" anchor="b"/>
                </a:tc>
                <a:tc>
                  <a:txBody>
                    <a:bodyPr/>
                    <a:lstStyle/>
                    <a:p>
                      <a:pPr algn="l" fontAlgn="b"/>
                      <a:r>
                        <a:rPr lang="en-IN" sz="1800" b="0" i="0" u="none" strike="noStrike">
                          <a:solidFill>
                            <a:srgbClr val="000000"/>
                          </a:solidFill>
                          <a:effectLst/>
                          <a:latin typeface="Calibri"/>
                        </a:rPr>
                        <a:t>excessive unidirectional load </a:t>
                      </a:r>
                    </a:p>
                  </a:txBody>
                  <a:tcPr marL="9525" marR="9525" marT="9525" marB="0" anchor="b"/>
                </a:tc>
                <a:tc>
                  <a:txBody>
                    <a:bodyPr/>
                    <a:lstStyle/>
                    <a:p>
                      <a:pPr algn="l" fontAlgn="b"/>
                      <a:r>
                        <a:rPr lang="en-IN" sz="1800" b="0" i="0" u="none" strike="noStrike">
                          <a:solidFill>
                            <a:srgbClr val="000000"/>
                          </a:solidFill>
                          <a:effectLst/>
                          <a:latin typeface="Calibri"/>
                        </a:rPr>
                        <a:t>OEMs</a:t>
                      </a:r>
                    </a:p>
                  </a:txBody>
                  <a:tcPr marL="9525" marR="9525" marT="9525" marB="0" anchor="b"/>
                </a:tc>
              </a:tr>
              <a:tr h="719569">
                <a:tc>
                  <a:txBody>
                    <a:bodyPr/>
                    <a:lstStyle/>
                    <a:p>
                      <a:pPr algn="l" fontAlgn="b"/>
                      <a:r>
                        <a:rPr lang="en-IN" sz="1800" b="0" i="0" u="none" strike="noStrike">
                          <a:solidFill>
                            <a:srgbClr val="000000"/>
                          </a:solidFill>
                          <a:effectLst/>
                          <a:latin typeface="Calibri"/>
                        </a:rPr>
                        <a:t>Brackets</a:t>
                      </a:r>
                    </a:p>
                  </a:txBody>
                  <a:tcPr marL="9525" marR="9525" marT="9525" marB="0" anchor="b"/>
                </a:tc>
                <a:tc>
                  <a:txBody>
                    <a:bodyPr/>
                    <a:lstStyle/>
                    <a:p>
                      <a:pPr algn="l" fontAlgn="b"/>
                      <a:r>
                        <a:rPr lang="en-IN" sz="1800" b="0" i="0" u="none" strike="noStrike">
                          <a:solidFill>
                            <a:srgbClr val="000000"/>
                          </a:solidFill>
                          <a:effectLst/>
                          <a:latin typeface="Calibri"/>
                        </a:rPr>
                        <a:t>vehicle immobile</a:t>
                      </a:r>
                    </a:p>
                  </a:txBody>
                  <a:tcPr marL="9525" marR="9525" marT="9525" marB="0" anchor="b"/>
                </a:tc>
                <a:tc>
                  <a:txBody>
                    <a:bodyPr/>
                    <a:lstStyle/>
                    <a:p>
                      <a:pPr algn="l" fontAlgn="b"/>
                      <a:r>
                        <a:rPr lang="en-IN" sz="1800" b="0" i="0" u="none" strike="noStrike">
                          <a:solidFill>
                            <a:srgbClr val="000000"/>
                          </a:solidFill>
                          <a:effectLst/>
                          <a:latin typeface="Calibri"/>
                        </a:rPr>
                        <a:t>excessive load due to single wheel landing</a:t>
                      </a:r>
                    </a:p>
                  </a:txBody>
                  <a:tcPr marL="9525" marR="9525" marT="9525" marB="0" anchor="b"/>
                </a:tc>
                <a:tc>
                  <a:txBody>
                    <a:bodyPr/>
                    <a:lstStyle/>
                    <a:p>
                      <a:pPr algn="l" fontAlgn="b"/>
                      <a:r>
                        <a:rPr lang="en-IN" sz="1800" b="0" i="0" u="none" strike="noStrike">
                          <a:solidFill>
                            <a:srgbClr val="000000"/>
                          </a:solidFill>
                          <a:effectLst/>
                          <a:latin typeface="Calibri"/>
                        </a:rPr>
                        <a:t>Superior material</a:t>
                      </a:r>
                    </a:p>
                  </a:txBody>
                  <a:tcPr marL="9525" marR="9525" marT="9525" marB="0" anchor="b"/>
                </a:tc>
              </a:tr>
              <a:tr h="881484">
                <a:tc>
                  <a:txBody>
                    <a:bodyPr/>
                    <a:lstStyle/>
                    <a:p>
                      <a:pPr algn="l" fontAlgn="b"/>
                      <a:r>
                        <a:rPr lang="en-IN" sz="1800" b="0" i="0" u="none" strike="noStrike" dirty="0">
                          <a:solidFill>
                            <a:srgbClr val="000000"/>
                          </a:solidFill>
                          <a:effectLst/>
                          <a:latin typeface="Calibri"/>
                        </a:rPr>
                        <a:t>Leakage in damper</a:t>
                      </a:r>
                    </a:p>
                  </a:txBody>
                  <a:tcPr marL="9525" marR="9525" marT="9525" marB="0" anchor="b"/>
                </a:tc>
                <a:tc>
                  <a:txBody>
                    <a:bodyPr/>
                    <a:lstStyle/>
                    <a:p>
                      <a:pPr algn="l" fontAlgn="b"/>
                      <a:r>
                        <a:rPr lang="en-IN" sz="1800" b="0" i="0" u="none" strike="noStrike" dirty="0">
                          <a:solidFill>
                            <a:srgbClr val="000000"/>
                          </a:solidFill>
                          <a:effectLst/>
                          <a:latin typeface="Calibri"/>
                        </a:rPr>
                        <a:t>damping decreases</a:t>
                      </a:r>
                    </a:p>
                  </a:txBody>
                  <a:tcPr marL="9525" marR="9525" marT="9525" marB="0" anchor="b"/>
                </a:tc>
                <a:tc>
                  <a:txBody>
                    <a:bodyPr/>
                    <a:lstStyle/>
                    <a:p>
                      <a:pPr algn="l" fontAlgn="b"/>
                      <a:r>
                        <a:rPr lang="en-IN" sz="1800" b="0" i="0" u="none" strike="noStrike" dirty="0">
                          <a:solidFill>
                            <a:srgbClr val="000000"/>
                          </a:solidFill>
                          <a:effectLst/>
                          <a:latin typeface="Calibri"/>
                        </a:rPr>
                        <a:t>Crack due to impact</a:t>
                      </a:r>
                    </a:p>
                  </a:txBody>
                  <a:tcPr marL="9525" marR="9525" marT="9525" marB="0" anchor="b"/>
                </a:tc>
                <a:tc>
                  <a:txBody>
                    <a:bodyPr/>
                    <a:lstStyle/>
                    <a:p>
                      <a:pPr algn="l" fontAlgn="b"/>
                      <a:r>
                        <a:rPr lang="en-IN" sz="1800" b="0" i="0" u="none" strike="noStrike" dirty="0">
                          <a:solidFill>
                            <a:srgbClr val="000000"/>
                          </a:solidFill>
                          <a:effectLst/>
                          <a:latin typeface="Calibri"/>
                        </a:rPr>
                        <a:t>Good quality customised shocks</a:t>
                      </a:r>
                    </a:p>
                  </a:txBody>
                  <a:tcPr marL="9525" marR="9525" marT="9525" marB="0" anchor="b"/>
                </a:tc>
              </a:tr>
            </a:tbl>
          </a:graphicData>
        </a:graphic>
      </p:graphicFrame>
    </p:spTree>
    <p:extLst>
      <p:ext uri="{BB962C8B-B14F-4D97-AF65-F5344CB8AC3E}">
        <p14:creationId xmlns="" xmlns:p14="http://schemas.microsoft.com/office/powerpoint/2010/main" val="818430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Suspension System</a:t>
            </a:r>
            <a:endParaRPr lang="en-IN" sz="4800" b="1" dirty="0">
              <a:solidFill>
                <a:schemeClr val="accent5">
                  <a:lumMod val="50000"/>
                </a:schemeClr>
              </a:solidFill>
            </a:endParaRPr>
          </a:p>
        </p:txBody>
      </p:sp>
      <p:sp>
        <p:nvSpPr>
          <p:cNvPr id="3" name="Content Placeholder 2"/>
          <p:cNvSpPr>
            <a:spLocks noGrp="1"/>
          </p:cNvSpPr>
          <p:nvPr>
            <p:ph idx="1"/>
          </p:nvPr>
        </p:nvSpPr>
        <p:spPr>
          <a:xfrm>
            <a:off x="467544" y="1484784"/>
            <a:ext cx="8219256" cy="5256584"/>
          </a:xfrm>
        </p:spPr>
        <p:txBody>
          <a:bodyPr/>
          <a:lstStyle/>
          <a:p>
            <a:r>
              <a:rPr lang="en-US" dirty="0" smtClean="0"/>
              <a:t>Front suspension : Double A arm type</a:t>
            </a:r>
          </a:p>
          <a:p>
            <a:r>
              <a:rPr lang="en-US" dirty="0" smtClean="0"/>
              <a:t>Rear suspension : </a:t>
            </a:r>
            <a:r>
              <a:rPr lang="en-US" dirty="0" err="1" smtClean="0"/>
              <a:t>Mcpherson</a:t>
            </a:r>
            <a:r>
              <a:rPr lang="en-US" dirty="0"/>
              <a:t> </a:t>
            </a:r>
            <a:r>
              <a:rPr lang="en-US" dirty="0" smtClean="0"/>
              <a:t>type</a:t>
            </a:r>
          </a:p>
          <a:p>
            <a:r>
              <a:rPr lang="en-US" dirty="0" smtClean="0"/>
              <a:t>Ground clearance : 280 mm</a:t>
            </a:r>
          </a:p>
          <a:p>
            <a:r>
              <a:rPr lang="en-US" dirty="0" smtClean="0"/>
              <a:t>Roll Centre : 90 mm (front), 330 mm(rear)</a:t>
            </a:r>
          </a:p>
          <a:p>
            <a:r>
              <a:rPr lang="en-US" dirty="0" smtClean="0"/>
              <a:t>Wheel travel</a:t>
            </a:r>
          </a:p>
          <a:p>
            <a:endParaRPr lang="en-IN" dirty="0"/>
          </a:p>
        </p:txBody>
      </p:sp>
      <p:graphicFrame>
        <p:nvGraphicFramePr>
          <p:cNvPr id="4" name="Table 3"/>
          <p:cNvGraphicFramePr>
            <a:graphicFrameLocks noGrp="1"/>
          </p:cNvGraphicFramePr>
          <p:nvPr>
            <p:extLst>
              <p:ext uri="{D42A27DB-BD31-4B8C-83A1-F6EECF244321}">
                <p14:modId xmlns="" xmlns:p14="http://schemas.microsoft.com/office/powerpoint/2010/main" val="2419743550"/>
              </p:ext>
            </p:extLst>
          </p:nvPr>
        </p:nvGraphicFramePr>
        <p:xfrm>
          <a:off x="611561" y="4509121"/>
          <a:ext cx="7632848" cy="1224135"/>
        </p:xfrm>
        <a:graphic>
          <a:graphicData uri="http://schemas.openxmlformats.org/drawingml/2006/table">
            <a:tbl>
              <a:tblPr firstRow="1" bandRow="1">
                <a:tableStyleId>{5C22544A-7EE6-4342-B048-85BDC9FD1C3A}</a:tableStyleId>
              </a:tblPr>
              <a:tblGrid>
                <a:gridCol w="1956048"/>
                <a:gridCol w="2076400"/>
                <a:gridCol w="1512168"/>
                <a:gridCol w="2088232"/>
              </a:tblGrid>
              <a:tr h="408045">
                <a:tc>
                  <a:txBody>
                    <a:bodyPr/>
                    <a:lstStyle/>
                    <a:p>
                      <a:endParaRPr lang="en-IN" dirty="0"/>
                    </a:p>
                  </a:txBody>
                  <a:tcPr/>
                </a:tc>
                <a:tc>
                  <a:txBody>
                    <a:bodyPr/>
                    <a:lstStyle/>
                    <a:p>
                      <a:r>
                        <a:rPr lang="en-US" dirty="0" smtClean="0"/>
                        <a:t>Wheel</a:t>
                      </a:r>
                      <a:r>
                        <a:rPr lang="en-US" baseline="0" dirty="0" smtClean="0"/>
                        <a:t> travel (mm)</a:t>
                      </a:r>
                      <a:endParaRPr lang="en-IN" dirty="0"/>
                    </a:p>
                  </a:txBody>
                  <a:tcPr/>
                </a:tc>
                <a:tc>
                  <a:txBody>
                    <a:bodyPr/>
                    <a:lstStyle/>
                    <a:p>
                      <a:r>
                        <a:rPr lang="en-US" dirty="0" smtClean="0"/>
                        <a:t>Jounce (mm)</a:t>
                      </a:r>
                      <a:endParaRPr lang="en-IN" dirty="0"/>
                    </a:p>
                  </a:txBody>
                  <a:tcPr/>
                </a:tc>
                <a:tc>
                  <a:txBody>
                    <a:bodyPr/>
                    <a:lstStyle/>
                    <a:p>
                      <a:r>
                        <a:rPr lang="en-US" dirty="0" smtClean="0"/>
                        <a:t>Rebound (mm)</a:t>
                      </a:r>
                      <a:endParaRPr lang="en-IN" dirty="0"/>
                    </a:p>
                  </a:txBody>
                  <a:tcPr/>
                </a:tc>
              </a:tr>
              <a:tr h="408045">
                <a:tc>
                  <a:txBody>
                    <a:bodyPr/>
                    <a:lstStyle/>
                    <a:p>
                      <a:r>
                        <a:rPr lang="en-US" dirty="0" smtClean="0"/>
                        <a:t>Front</a:t>
                      </a:r>
                      <a:endParaRPr lang="en-IN" dirty="0"/>
                    </a:p>
                  </a:txBody>
                  <a:tcPr/>
                </a:tc>
                <a:tc>
                  <a:txBody>
                    <a:bodyPr/>
                    <a:lstStyle/>
                    <a:p>
                      <a:r>
                        <a:rPr lang="en-US" dirty="0" smtClean="0"/>
                        <a:t>356</a:t>
                      </a:r>
                      <a:endParaRPr lang="en-IN" dirty="0"/>
                    </a:p>
                  </a:txBody>
                  <a:tcPr/>
                </a:tc>
                <a:tc>
                  <a:txBody>
                    <a:bodyPr/>
                    <a:lstStyle/>
                    <a:p>
                      <a:r>
                        <a:rPr lang="en-US" dirty="0" smtClean="0"/>
                        <a:t>204</a:t>
                      </a:r>
                      <a:endParaRPr lang="en-IN" dirty="0"/>
                    </a:p>
                  </a:txBody>
                  <a:tcPr/>
                </a:tc>
                <a:tc>
                  <a:txBody>
                    <a:bodyPr/>
                    <a:lstStyle/>
                    <a:p>
                      <a:r>
                        <a:rPr lang="en-US" dirty="0" smtClean="0"/>
                        <a:t>152</a:t>
                      </a:r>
                      <a:endParaRPr lang="en-IN" dirty="0"/>
                    </a:p>
                  </a:txBody>
                  <a:tcPr/>
                </a:tc>
              </a:tr>
              <a:tr h="408045">
                <a:tc>
                  <a:txBody>
                    <a:bodyPr/>
                    <a:lstStyle/>
                    <a:p>
                      <a:r>
                        <a:rPr lang="en-US" dirty="0" smtClean="0"/>
                        <a:t>Rear</a:t>
                      </a:r>
                      <a:endParaRPr lang="en-IN" dirty="0"/>
                    </a:p>
                  </a:txBody>
                  <a:tcPr/>
                </a:tc>
                <a:tc>
                  <a:txBody>
                    <a:bodyPr/>
                    <a:lstStyle/>
                    <a:p>
                      <a:r>
                        <a:rPr lang="en-US" dirty="0" smtClean="0"/>
                        <a:t>255</a:t>
                      </a:r>
                      <a:endParaRPr lang="en-IN" dirty="0"/>
                    </a:p>
                  </a:txBody>
                  <a:tcPr/>
                </a:tc>
                <a:tc>
                  <a:txBody>
                    <a:bodyPr/>
                    <a:lstStyle/>
                    <a:p>
                      <a:r>
                        <a:rPr lang="en-US" dirty="0" smtClean="0"/>
                        <a:t>152</a:t>
                      </a:r>
                      <a:endParaRPr lang="en-IN" dirty="0"/>
                    </a:p>
                  </a:txBody>
                  <a:tcPr/>
                </a:tc>
                <a:tc>
                  <a:txBody>
                    <a:bodyPr/>
                    <a:lstStyle/>
                    <a:p>
                      <a:r>
                        <a:rPr lang="en-US" dirty="0" smtClean="0"/>
                        <a:t>103</a:t>
                      </a:r>
                      <a:endParaRPr lang="en-IN" dirty="0"/>
                    </a:p>
                  </a:txBody>
                  <a:tcPr/>
                </a:tc>
              </a:tr>
            </a:tbl>
          </a:graphicData>
        </a:graphic>
      </p:graphicFrame>
    </p:spTree>
    <p:extLst>
      <p:ext uri="{BB962C8B-B14F-4D97-AF65-F5344CB8AC3E}">
        <p14:creationId xmlns="" xmlns:p14="http://schemas.microsoft.com/office/powerpoint/2010/main" val="1893585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229600" cy="1143000"/>
          </a:xfrm>
        </p:spPr>
        <p:txBody>
          <a:bodyPr>
            <a:normAutofit/>
          </a:bodyPr>
          <a:lstStyle/>
          <a:p>
            <a:r>
              <a:rPr lang="en-US" sz="4800" b="1" dirty="0" smtClean="0">
                <a:solidFill>
                  <a:schemeClr val="accent5">
                    <a:lumMod val="50000"/>
                  </a:schemeClr>
                </a:solidFill>
              </a:rPr>
              <a:t>Front Suspension System</a:t>
            </a:r>
            <a:endParaRPr lang="en-IN" sz="4800" b="1" dirty="0">
              <a:solidFill>
                <a:schemeClr val="accent5">
                  <a:lumMod val="50000"/>
                </a:schemeClr>
              </a:solidFill>
            </a:endParaRPr>
          </a:p>
        </p:txBody>
      </p:sp>
      <p:sp>
        <p:nvSpPr>
          <p:cNvPr id="3" name="Content Placeholder 2"/>
          <p:cNvSpPr>
            <a:spLocks noGrp="1"/>
          </p:cNvSpPr>
          <p:nvPr>
            <p:ph idx="1"/>
          </p:nvPr>
        </p:nvSpPr>
        <p:spPr>
          <a:xfrm>
            <a:off x="395536" y="1124744"/>
            <a:ext cx="8229600" cy="4525963"/>
          </a:xfrm>
        </p:spPr>
        <p:txBody>
          <a:bodyPr>
            <a:normAutofit/>
          </a:bodyPr>
          <a:lstStyle/>
          <a:p>
            <a:r>
              <a:rPr lang="en-US" sz="2800" dirty="0" smtClean="0"/>
              <a:t>Total wheel travel : 356 mm</a:t>
            </a:r>
          </a:p>
          <a:p>
            <a:r>
              <a:rPr lang="en-US" sz="2800" dirty="0" smtClean="0"/>
              <a:t>Corner sprung weight: 68 Kg</a:t>
            </a:r>
          </a:p>
          <a:p>
            <a:r>
              <a:rPr lang="en-US" sz="2800" dirty="0" smtClean="0"/>
              <a:t>Corner unsprung weight: 9 Kg</a:t>
            </a:r>
          </a:p>
          <a:p>
            <a:r>
              <a:rPr lang="en-US" sz="2800" dirty="0" smtClean="0"/>
              <a:t>Droop percentage: 42%</a:t>
            </a:r>
          </a:p>
          <a:p>
            <a:r>
              <a:rPr lang="en-US" sz="2800" dirty="0" smtClean="0"/>
              <a:t>Camber Angle: -2 </a:t>
            </a:r>
            <a:r>
              <a:rPr lang="en-US" sz="2800" dirty="0" err="1" smtClean="0"/>
              <a:t>deg</a:t>
            </a:r>
            <a:r>
              <a:rPr lang="en-IN" sz="2800" dirty="0" smtClean="0"/>
              <a:t>.</a:t>
            </a:r>
            <a:endParaRPr lang="en-US" sz="2800" dirty="0" smtClean="0"/>
          </a:p>
        </p:txBody>
      </p:sp>
      <p:graphicFrame>
        <p:nvGraphicFramePr>
          <p:cNvPr id="4" name="Table 3"/>
          <p:cNvGraphicFramePr>
            <a:graphicFrameLocks noGrp="1"/>
          </p:cNvGraphicFramePr>
          <p:nvPr>
            <p:extLst>
              <p:ext uri="{D42A27DB-BD31-4B8C-83A1-F6EECF244321}">
                <p14:modId xmlns="" xmlns:p14="http://schemas.microsoft.com/office/powerpoint/2010/main" val="2720947666"/>
              </p:ext>
            </p:extLst>
          </p:nvPr>
        </p:nvGraphicFramePr>
        <p:xfrm>
          <a:off x="539552" y="3905459"/>
          <a:ext cx="6888088" cy="2763901"/>
        </p:xfrm>
        <a:graphic>
          <a:graphicData uri="http://schemas.openxmlformats.org/drawingml/2006/table">
            <a:tbl>
              <a:tblPr firstRow="1" bandRow="1">
                <a:tableStyleId>{5C22544A-7EE6-4342-B048-85BDC9FD1C3A}</a:tableStyleId>
              </a:tblPr>
              <a:tblGrid>
                <a:gridCol w="3768080"/>
                <a:gridCol w="3120008"/>
              </a:tblGrid>
              <a:tr h="394843">
                <a:tc>
                  <a:txBody>
                    <a:bodyPr/>
                    <a:lstStyle/>
                    <a:p>
                      <a:r>
                        <a:rPr lang="en-US" dirty="0" smtClean="0"/>
                        <a:t>Description</a:t>
                      </a:r>
                      <a:r>
                        <a:rPr lang="en-US" baseline="0" dirty="0" smtClean="0"/>
                        <a:t> </a:t>
                      </a:r>
                      <a:endParaRPr lang="en-IN" dirty="0"/>
                    </a:p>
                  </a:txBody>
                  <a:tcPr/>
                </a:tc>
                <a:tc>
                  <a:txBody>
                    <a:bodyPr/>
                    <a:lstStyle/>
                    <a:p>
                      <a:r>
                        <a:rPr lang="en-US" dirty="0" smtClean="0"/>
                        <a:t> Values</a:t>
                      </a:r>
                      <a:endParaRPr lang="en-IN" dirty="0"/>
                    </a:p>
                  </a:txBody>
                  <a:tcPr/>
                </a:tc>
              </a:tr>
              <a:tr h="394843">
                <a:tc>
                  <a:txBody>
                    <a:bodyPr/>
                    <a:lstStyle/>
                    <a:p>
                      <a:r>
                        <a:rPr lang="en-US" dirty="0" smtClean="0"/>
                        <a:t>Motion Ratio</a:t>
                      </a:r>
                      <a:endParaRPr lang="en-IN" dirty="0"/>
                    </a:p>
                  </a:txBody>
                  <a:tcPr/>
                </a:tc>
                <a:tc>
                  <a:txBody>
                    <a:bodyPr/>
                    <a:lstStyle/>
                    <a:p>
                      <a:r>
                        <a:rPr lang="en-US" dirty="0" smtClean="0"/>
                        <a:t>0.63</a:t>
                      </a:r>
                      <a:endParaRPr lang="en-IN" dirty="0"/>
                    </a:p>
                  </a:txBody>
                  <a:tcPr/>
                </a:tc>
              </a:tr>
              <a:tr h="394843">
                <a:tc>
                  <a:txBody>
                    <a:bodyPr/>
                    <a:lstStyle/>
                    <a:p>
                      <a:r>
                        <a:rPr lang="en-US" dirty="0" smtClean="0"/>
                        <a:t>Ride frequency</a:t>
                      </a:r>
                      <a:endParaRPr lang="en-IN" dirty="0"/>
                    </a:p>
                  </a:txBody>
                  <a:tcPr/>
                </a:tc>
                <a:tc>
                  <a:txBody>
                    <a:bodyPr/>
                    <a:lstStyle/>
                    <a:p>
                      <a:r>
                        <a:rPr lang="en-US" dirty="0" smtClean="0"/>
                        <a:t>1.29 Hz</a:t>
                      </a:r>
                      <a:endParaRPr lang="en-IN" dirty="0"/>
                    </a:p>
                  </a:txBody>
                  <a:tcPr/>
                </a:tc>
              </a:tr>
              <a:tr h="394843">
                <a:tc>
                  <a:txBody>
                    <a:bodyPr/>
                    <a:lstStyle/>
                    <a:p>
                      <a:r>
                        <a:rPr lang="en-US" dirty="0" smtClean="0"/>
                        <a:t>Scrub radius</a:t>
                      </a:r>
                      <a:endParaRPr lang="en-IN" dirty="0"/>
                    </a:p>
                  </a:txBody>
                  <a:tcPr/>
                </a:tc>
                <a:tc>
                  <a:txBody>
                    <a:bodyPr/>
                    <a:lstStyle/>
                    <a:p>
                      <a:r>
                        <a:rPr lang="en-US" dirty="0" smtClean="0"/>
                        <a:t>25.4 mm</a:t>
                      </a:r>
                      <a:endParaRPr lang="en-IN" dirty="0"/>
                    </a:p>
                  </a:txBody>
                  <a:tcPr/>
                </a:tc>
              </a:tr>
              <a:tr h="394843">
                <a:tc>
                  <a:txBody>
                    <a:bodyPr/>
                    <a:lstStyle/>
                    <a:p>
                      <a:r>
                        <a:rPr lang="en-US" dirty="0" smtClean="0"/>
                        <a:t>Spring</a:t>
                      </a:r>
                      <a:r>
                        <a:rPr lang="en-US" baseline="0" dirty="0" smtClean="0"/>
                        <a:t> rate</a:t>
                      </a:r>
                      <a:endParaRPr lang="en-IN" dirty="0"/>
                    </a:p>
                  </a:txBody>
                  <a:tcPr/>
                </a:tc>
                <a:tc>
                  <a:txBody>
                    <a:bodyPr/>
                    <a:lstStyle/>
                    <a:p>
                      <a:r>
                        <a:rPr lang="en-US" dirty="0" smtClean="0"/>
                        <a:t>11380 N/m</a:t>
                      </a:r>
                      <a:endParaRPr lang="en-IN" dirty="0"/>
                    </a:p>
                  </a:txBody>
                  <a:tcPr/>
                </a:tc>
              </a:tr>
              <a:tr h="394843">
                <a:tc>
                  <a:txBody>
                    <a:bodyPr/>
                    <a:lstStyle/>
                    <a:p>
                      <a:r>
                        <a:rPr lang="en-US" dirty="0" smtClean="0"/>
                        <a:t>For</a:t>
                      </a:r>
                      <a:r>
                        <a:rPr lang="en-US" baseline="0" dirty="0" smtClean="0"/>
                        <a:t> Dual spring Main Spring Rate</a:t>
                      </a:r>
                      <a:endParaRPr lang="en-IN" dirty="0"/>
                    </a:p>
                  </a:txBody>
                  <a:tcPr/>
                </a:tc>
                <a:tc>
                  <a:txBody>
                    <a:bodyPr/>
                    <a:lstStyle/>
                    <a:p>
                      <a:endParaRPr lang="en-IN" dirty="0"/>
                    </a:p>
                  </a:txBody>
                  <a:tcPr/>
                </a:tc>
              </a:tr>
              <a:tr h="394843">
                <a:tc>
                  <a:txBody>
                    <a:bodyPr/>
                    <a:lstStyle/>
                    <a:p>
                      <a:r>
                        <a:rPr lang="en-US" dirty="0" smtClean="0"/>
                        <a:t>Tender spring</a:t>
                      </a:r>
                      <a:endParaRPr lang="en-IN" dirty="0"/>
                    </a:p>
                  </a:txBody>
                  <a:tcPr/>
                </a:tc>
                <a:tc>
                  <a:txBody>
                    <a:bodyPr/>
                    <a:lstStyle/>
                    <a:p>
                      <a:endParaRPr lang="en-IN" dirty="0"/>
                    </a:p>
                  </a:txBody>
                  <a:tcPr/>
                </a:tc>
              </a:tr>
            </a:tbl>
          </a:graphicData>
        </a:graphic>
      </p:graphicFrame>
    </p:spTree>
    <p:extLst>
      <p:ext uri="{BB962C8B-B14F-4D97-AF65-F5344CB8AC3E}">
        <p14:creationId xmlns="" xmlns:p14="http://schemas.microsoft.com/office/powerpoint/2010/main" val="2888690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75000"/>
                  </a:schemeClr>
                </a:solidFill>
              </a:rPr>
              <a:t>Outline</a:t>
            </a:r>
            <a:endParaRPr lang="en-IN" sz="4800" b="1" dirty="0">
              <a:solidFill>
                <a:schemeClr val="accent5">
                  <a:lumMod val="75000"/>
                </a:schemeClr>
              </a:solidFill>
            </a:endParaRPr>
          </a:p>
        </p:txBody>
      </p:sp>
      <p:sp>
        <p:nvSpPr>
          <p:cNvPr id="3" name="Content Placeholder 2"/>
          <p:cNvSpPr>
            <a:spLocks noGrp="1"/>
          </p:cNvSpPr>
          <p:nvPr>
            <p:ph idx="1"/>
          </p:nvPr>
        </p:nvSpPr>
        <p:spPr/>
        <p:txBody>
          <a:bodyPr/>
          <a:lstStyle/>
          <a:p>
            <a:r>
              <a:rPr lang="en-US" dirty="0" smtClean="0"/>
              <a:t>Design review</a:t>
            </a:r>
          </a:p>
          <a:p>
            <a:r>
              <a:rPr lang="en-US" dirty="0" smtClean="0"/>
              <a:t>Design validation plan</a:t>
            </a:r>
          </a:p>
          <a:p>
            <a:r>
              <a:rPr lang="en-US" dirty="0" smtClean="0"/>
              <a:t>Project plan</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678"/>
            <a:ext cx="8229600" cy="1143000"/>
          </a:xfrm>
        </p:spPr>
        <p:txBody>
          <a:bodyPr>
            <a:normAutofit/>
          </a:bodyPr>
          <a:lstStyle/>
          <a:p>
            <a:r>
              <a:rPr lang="en-US" sz="4800" b="1" dirty="0" smtClean="0">
                <a:solidFill>
                  <a:schemeClr val="accent5">
                    <a:lumMod val="50000"/>
                  </a:schemeClr>
                </a:solidFill>
              </a:rPr>
              <a:t>Rear Suspension System</a:t>
            </a:r>
            <a:endParaRPr lang="en-IN" sz="4800" b="1" dirty="0">
              <a:solidFill>
                <a:schemeClr val="accent5">
                  <a:lumMod val="50000"/>
                </a:schemeClr>
              </a:solidFill>
            </a:endParaRPr>
          </a:p>
        </p:txBody>
      </p:sp>
      <p:sp>
        <p:nvSpPr>
          <p:cNvPr id="3" name="Content Placeholder 2"/>
          <p:cNvSpPr>
            <a:spLocks noGrp="1"/>
          </p:cNvSpPr>
          <p:nvPr>
            <p:ph idx="1"/>
          </p:nvPr>
        </p:nvSpPr>
        <p:spPr>
          <a:xfrm>
            <a:off x="467544" y="991269"/>
            <a:ext cx="8229600" cy="4525963"/>
          </a:xfrm>
        </p:spPr>
        <p:txBody>
          <a:bodyPr/>
          <a:lstStyle/>
          <a:p>
            <a:r>
              <a:rPr lang="en-US" dirty="0" smtClean="0"/>
              <a:t>Total wheel travel: 254 mm</a:t>
            </a:r>
          </a:p>
          <a:p>
            <a:r>
              <a:rPr lang="en-US" dirty="0" smtClean="0"/>
              <a:t>Corner sprung weight: 91Kg</a:t>
            </a:r>
          </a:p>
          <a:p>
            <a:r>
              <a:rPr lang="en-US" dirty="0" smtClean="0"/>
              <a:t>Corner un-sprung weight: 18.5Kg</a:t>
            </a:r>
          </a:p>
          <a:p>
            <a:r>
              <a:rPr lang="en-US" dirty="0" smtClean="0"/>
              <a:t>Droop percentage: 40%</a:t>
            </a:r>
          </a:p>
          <a:p>
            <a:r>
              <a:rPr lang="en-US" dirty="0" smtClean="0"/>
              <a:t>Camber Angle: 0 </a:t>
            </a:r>
            <a:r>
              <a:rPr lang="en-US" dirty="0" err="1" smtClean="0"/>
              <a:t>deg</a:t>
            </a:r>
            <a:r>
              <a:rPr lang="en-IN" dirty="0" smtClean="0"/>
              <a:t>.</a:t>
            </a:r>
          </a:p>
          <a:p>
            <a:endParaRPr lang="en-US" dirty="0" smtClean="0"/>
          </a:p>
          <a:p>
            <a:endParaRPr lang="en-US" dirty="0" smtClean="0"/>
          </a:p>
          <a:p>
            <a:endParaRPr lang="en-IN" dirty="0"/>
          </a:p>
        </p:txBody>
      </p:sp>
      <p:graphicFrame>
        <p:nvGraphicFramePr>
          <p:cNvPr id="4" name="Table 3"/>
          <p:cNvGraphicFramePr>
            <a:graphicFrameLocks noGrp="1"/>
          </p:cNvGraphicFramePr>
          <p:nvPr>
            <p:extLst>
              <p:ext uri="{D42A27DB-BD31-4B8C-83A1-F6EECF244321}">
                <p14:modId xmlns="" xmlns:p14="http://schemas.microsoft.com/office/powerpoint/2010/main" val="284487832"/>
              </p:ext>
            </p:extLst>
          </p:nvPr>
        </p:nvGraphicFramePr>
        <p:xfrm>
          <a:off x="971600" y="3992880"/>
          <a:ext cx="6096000" cy="28651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Description</a:t>
                      </a:r>
                      <a:endParaRPr lang="en-IN" dirty="0"/>
                    </a:p>
                  </a:txBody>
                  <a:tcPr/>
                </a:tc>
                <a:tc>
                  <a:txBody>
                    <a:bodyPr/>
                    <a:lstStyle/>
                    <a:p>
                      <a:r>
                        <a:rPr lang="en-US" dirty="0" smtClean="0"/>
                        <a:t>Values</a:t>
                      </a:r>
                      <a:endParaRPr lang="en-IN" dirty="0"/>
                    </a:p>
                  </a:txBody>
                  <a:tcPr/>
                </a:tc>
              </a:tr>
              <a:tr h="370840">
                <a:tc>
                  <a:txBody>
                    <a:bodyPr/>
                    <a:lstStyle/>
                    <a:p>
                      <a:r>
                        <a:rPr lang="en-US" dirty="0" smtClean="0"/>
                        <a:t>Motion Ratio</a:t>
                      </a:r>
                      <a:endParaRPr lang="en-IN" dirty="0"/>
                    </a:p>
                  </a:txBody>
                  <a:tcPr/>
                </a:tc>
                <a:tc>
                  <a:txBody>
                    <a:bodyPr/>
                    <a:lstStyle/>
                    <a:p>
                      <a:r>
                        <a:rPr lang="en-US" dirty="0" smtClean="0"/>
                        <a:t>1</a:t>
                      </a:r>
                      <a:endParaRPr lang="en-IN" dirty="0"/>
                    </a:p>
                  </a:txBody>
                  <a:tcPr/>
                </a:tc>
              </a:tr>
              <a:tr h="370840">
                <a:tc>
                  <a:txBody>
                    <a:bodyPr/>
                    <a:lstStyle/>
                    <a:p>
                      <a:r>
                        <a:rPr lang="en-US" dirty="0" smtClean="0"/>
                        <a:t>Ride frequency</a:t>
                      </a:r>
                      <a:endParaRPr lang="en-IN" dirty="0"/>
                    </a:p>
                  </a:txBody>
                  <a:tcPr/>
                </a:tc>
                <a:tc>
                  <a:txBody>
                    <a:bodyPr/>
                    <a:lstStyle/>
                    <a:p>
                      <a:r>
                        <a:rPr lang="en-US" dirty="0" smtClean="0"/>
                        <a:t>1.57 Hz</a:t>
                      </a:r>
                      <a:endParaRPr lang="en-IN" dirty="0"/>
                    </a:p>
                  </a:txBody>
                  <a:tcPr/>
                </a:tc>
              </a:tr>
              <a:tr h="370840">
                <a:tc>
                  <a:txBody>
                    <a:bodyPr/>
                    <a:lstStyle/>
                    <a:p>
                      <a:r>
                        <a:rPr lang="en-US" dirty="0" smtClean="0"/>
                        <a:t>Scrub radius</a:t>
                      </a:r>
                      <a:endParaRPr lang="en-IN" dirty="0"/>
                    </a:p>
                  </a:txBody>
                  <a:tcPr/>
                </a:tc>
                <a:tc>
                  <a:txBody>
                    <a:bodyPr/>
                    <a:lstStyle/>
                    <a:p>
                      <a:endParaRPr lang="en-IN" dirty="0"/>
                    </a:p>
                  </a:txBody>
                  <a:tcPr/>
                </a:tc>
              </a:tr>
              <a:tr h="370840">
                <a:tc>
                  <a:txBody>
                    <a:bodyPr/>
                    <a:lstStyle/>
                    <a:p>
                      <a:r>
                        <a:rPr lang="en-US" dirty="0" smtClean="0"/>
                        <a:t>Spring</a:t>
                      </a:r>
                      <a:r>
                        <a:rPr lang="en-US" baseline="0" dirty="0" smtClean="0"/>
                        <a:t> rate</a:t>
                      </a:r>
                      <a:endParaRPr lang="en-IN" dirty="0"/>
                    </a:p>
                  </a:txBody>
                  <a:tcPr/>
                </a:tc>
                <a:tc>
                  <a:txBody>
                    <a:bodyPr/>
                    <a:lstStyle/>
                    <a:p>
                      <a:r>
                        <a:rPr lang="en-US" dirty="0" smtClean="0"/>
                        <a:t>7900 N/m</a:t>
                      </a:r>
                      <a:endParaRPr lang="en-IN" dirty="0"/>
                    </a:p>
                  </a:txBody>
                  <a:tcPr/>
                </a:tc>
              </a:tr>
              <a:tr h="370840">
                <a:tc>
                  <a:txBody>
                    <a:bodyPr/>
                    <a:lstStyle/>
                    <a:p>
                      <a:r>
                        <a:rPr lang="en-US" dirty="0" smtClean="0"/>
                        <a:t>For</a:t>
                      </a:r>
                      <a:r>
                        <a:rPr lang="en-US" baseline="0" dirty="0" smtClean="0"/>
                        <a:t> Dual spring Main Spring Rate</a:t>
                      </a:r>
                      <a:endParaRPr lang="en-IN" dirty="0"/>
                    </a:p>
                  </a:txBody>
                  <a:tcPr/>
                </a:tc>
                <a:tc>
                  <a:txBody>
                    <a:bodyPr/>
                    <a:lstStyle/>
                    <a:p>
                      <a:endParaRPr lang="en-IN" dirty="0"/>
                    </a:p>
                  </a:txBody>
                  <a:tcPr/>
                </a:tc>
              </a:tr>
              <a:tr h="370840">
                <a:tc>
                  <a:txBody>
                    <a:bodyPr/>
                    <a:lstStyle/>
                    <a:p>
                      <a:r>
                        <a:rPr lang="en-US" dirty="0" smtClean="0"/>
                        <a:t>Tender spring</a:t>
                      </a:r>
                      <a:endParaRPr lang="en-IN" dirty="0"/>
                    </a:p>
                  </a:txBody>
                  <a:tcPr/>
                </a:tc>
                <a:tc>
                  <a:txBody>
                    <a:bodyPr/>
                    <a:lstStyle/>
                    <a:p>
                      <a:endParaRPr lang="en-IN" dirty="0"/>
                    </a:p>
                  </a:txBody>
                  <a:tcPr/>
                </a:tc>
              </a:tr>
            </a:tbl>
          </a:graphicData>
        </a:graphic>
      </p:graphicFrame>
    </p:spTree>
    <p:extLst>
      <p:ext uri="{BB962C8B-B14F-4D97-AF65-F5344CB8AC3E}">
        <p14:creationId xmlns="" xmlns:p14="http://schemas.microsoft.com/office/powerpoint/2010/main" val="32755698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Design Methodology</a:t>
            </a:r>
            <a:endParaRPr lang="en-IN" sz="4800" b="1" dirty="0">
              <a:solidFill>
                <a:schemeClr val="accent5">
                  <a:lumMod val="50000"/>
                </a:schemeClr>
              </a:solidFill>
            </a:endParaRPr>
          </a:p>
        </p:txBody>
      </p:sp>
      <p:sp>
        <p:nvSpPr>
          <p:cNvPr id="3" name="Content Placeholder 2"/>
          <p:cNvSpPr>
            <a:spLocks noGrp="1"/>
          </p:cNvSpPr>
          <p:nvPr>
            <p:ph idx="1"/>
          </p:nvPr>
        </p:nvSpPr>
        <p:spPr/>
        <p:txBody>
          <a:bodyPr/>
          <a:lstStyle/>
          <a:p>
            <a:r>
              <a:rPr lang="en-US" dirty="0" smtClean="0"/>
              <a:t>Roll center calculation and graphical representation.</a:t>
            </a:r>
          </a:p>
          <a:p>
            <a:r>
              <a:rPr lang="en-US" dirty="0" smtClean="0"/>
              <a:t>Upright design according to given specifications from steering and brakes department.</a:t>
            </a:r>
          </a:p>
          <a:p>
            <a:r>
              <a:rPr lang="en-US" dirty="0" smtClean="0"/>
              <a:t>FEA analysis on uprights and double A arms.</a:t>
            </a:r>
          </a:p>
          <a:p>
            <a:r>
              <a:rPr lang="en-US" dirty="0" smtClean="0"/>
              <a:t>Selection of shocks (piggyback fully adjustable coil over shocks 2.5”)  </a:t>
            </a:r>
            <a:endParaRPr lang="en-IN" dirty="0"/>
          </a:p>
        </p:txBody>
      </p:sp>
    </p:spTree>
    <p:extLst>
      <p:ext uri="{BB962C8B-B14F-4D97-AF65-F5344CB8AC3E}">
        <p14:creationId xmlns="" xmlns:p14="http://schemas.microsoft.com/office/powerpoint/2010/main" val="4473785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Roll </a:t>
            </a:r>
            <a:r>
              <a:rPr lang="en-US" sz="4800" b="1" dirty="0">
                <a:solidFill>
                  <a:schemeClr val="accent5">
                    <a:lumMod val="50000"/>
                  </a:schemeClr>
                </a:solidFill>
              </a:rPr>
              <a:t>C</a:t>
            </a:r>
            <a:r>
              <a:rPr lang="en-US" sz="4800" b="1" dirty="0" smtClean="0">
                <a:solidFill>
                  <a:schemeClr val="accent5">
                    <a:lumMod val="50000"/>
                  </a:schemeClr>
                </a:solidFill>
              </a:rPr>
              <a:t>enter Height</a:t>
            </a:r>
            <a:endParaRPr lang="en-IN" sz="4800" b="1" dirty="0">
              <a:solidFill>
                <a:schemeClr val="accent5">
                  <a:lumMod val="50000"/>
                </a:schemeClr>
              </a:solidFill>
            </a:endParaRPr>
          </a:p>
        </p:txBody>
      </p:sp>
      <p:pic>
        <p:nvPicPr>
          <p:cNvPr id="2050" name="Picture 2"/>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1556792"/>
            <a:ext cx="8310458" cy="44721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846359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B050"/>
                </a:solidFill>
              </a:rPr>
              <a:t>FEA analysis of  front upright </a:t>
            </a:r>
            <a:endParaRPr lang="en-IN" sz="4800" b="1" dirty="0">
              <a:solidFill>
                <a:srgbClr val="00B050"/>
              </a:solidFill>
            </a:endParaRPr>
          </a:p>
        </p:txBody>
      </p:sp>
      <p:pic>
        <p:nvPicPr>
          <p:cNvPr id="1027" name="Picture 3"/>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1484784"/>
            <a:ext cx="4695644" cy="5256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19402" y="1484784"/>
            <a:ext cx="4424598" cy="5256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00694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00B050"/>
                </a:solidFill>
              </a:rPr>
              <a:t>FEA analysis of  </a:t>
            </a:r>
            <a:r>
              <a:rPr lang="en-US" sz="4800" b="1" dirty="0" smtClean="0">
                <a:solidFill>
                  <a:srgbClr val="00B050"/>
                </a:solidFill>
              </a:rPr>
              <a:t>rear </a:t>
            </a:r>
            <a:r>
              <a:rPr lang="en-US" sz="4800" b="1" dirty="0">
                <a:solidFill>
                  <a:srgbClr val="00B050"/>
                </a:solidFill>
              </a:rPr>
              <a:t>upright </a:t>
            </a:r>
            <a:endParaRPr lang="en-IN" sz="4800" b="1" dirty="0">
              <a:solidFill>
                <a:srgbClr val="00B050"/>
              </a:solidFill>
            </a:endParaRPr>
          </a:p>
        </p:txBody>
      </p:sp>
      <p:pic>
        <p:nvPicPr>
          <p:cNvPr id="2050" name="Picture 2"/>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7315" y="1203491"/>
            <a:ext cx="4592726" cy="56545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85411" y="1203490"/>
            <a:ext cx="4571553" cy="56545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378544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676400" y="2286000"/>
            <a:ext cx="6172200" cy="1893888"/>
          </a:xfrm>
        </p:spPr>
        <p:txBody>
          <a:bodyPr>
            <a:normAutofit/>
          </a:bodyPr>
          <a:lstStyle/>
          <a:p>
            <a:r>
              <a:rPr lang="en-US" sz="5400" b="1" dirty="0" smtClean="0">
                <a:solidFill>
                  <a:schemeClr val="accent5">
                    <a:lumMod val="50000"/>
                  </a:schemeClr>
                </a:solidFill>
              </a:rPr>
              <a:t>BRAKES</a:t>
            </a:r>
            <a:endParaRPr lang="en-US" sz="5400" b="1" dirty="0">
              <a:solidFill>
                <a:schemeClr val="accent5">
                  <a:lumMod val="50000"/>
                </a:schemeClr>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1371600"/>
          <a:ext cx="9144000" cy="4291965"/>
        </p:xfrm>
        <a:graphic>
          <a:graphicData uri="http://schemas.openxmlformats.org/drawingml/2006/table">
            <a:tbl>
              <a:tblPr firstRow="1" bandRow="1">
                <a:tableStyleId>{5C22544A-7EE6-4342-B048-85BDC9FD1C3A}</a:tableStyleId>
              </a:tblPr>
              <a:tblGrid>
                <a:gridCol w="609600"/>
                <a:gridCol w="1905000"/>
                <a:gridCol w="2616343"/>
                <a:gridCol w="1710315"/>
                <a:gridCol w="2302742"/>
              </a:tblGrid>
              <a:tr h="712884">
                <a:tc>
                  <a:txBody>
                    <a:bodyPr/>
                    <a:lstStyle/>
                    <a:p>
                      <a:pPr algn="ctr"/>
                      <a:r>
                        <a:rPr lang="en-US" dirty="0" err="1" smtClean="0"/>
                        <a:t>Sl</a:t>
                      </a:r>
                      <a:r>
                        <a:rPr lang="en-US" dirty="0" smtClean="0"/>
                        <a:t> No</a:t>
                      </a:r>
                      <a:endParaRPr lang="en-IN" dirty="0"/>
                    </a:p>
                  </a:txBody>
                  <a:tcPr/>
                </a:tc>
                <a:tc>
                  <a:txBody>
                    <a:bodyPr/>
                    <a:lstStyle/>
                    <a:p>
                      <a:r>
                        <a:rPr lang="en-IN" dirty="0" smtClean="0"/>
                        <a:t>Failure</a:t>
                      </a:r>
                      <a:endParaRPr lang="en-IN" dirty="0"/>
                    </a:p>
                  </a:txBody>
                  <a:tcPr/>
                </a:tc>
                <a:tc>
                  <a:txBody>
                    <a:bodyPr/>
                    <a:lstStyle/>
                    <a:p>
                      <a:r>
                        <a:rPr lang="en-IN" dirty="0" smtClean="0"/>
                        <a:t>Cause</a:t>
                      </a:r>
                      <a:endParaRPr lang="en-IN" dirty="0"/>
                    </a:p>
                  </a:txBody>
                  <a:tcPr/>
                </a:tc>
                <a:tc>
                  <a:txBody>
                    <a:bodyPr/>
                    <a:lstStyle/>
                    <a:p>
                      <a:r>
                        <a:rPr lang="en-IN" dirty="0" smtClean="0"/>
                        <a:t>Effect</a:t>
                      </a:r>
                      <a:endParaRPr lang="en-IN" dirty="0"/>
                    </a:p>
                  </a:txBody>
                  <a:tcPr/>
                </a:tc>
                <a:tc>
                  <a:txBody>
                    <a:bodyPr/>
                    <a:lstStyle/>
                    <a:p>
                      <a:r>
                        <a:rPr lang="en-US" dirty="0" smtClean="0"/>
                        <a:t>Chance of  </a:t>
                      </a:r>
                      <a:r>
                        <a:rPr lang="en-US" dirty="0" err="1" smtClean="0"/>
                        <a:t>Occurance</a:t>
                      </a:r>
                      <a:endParaRPr lang="en-IN" dirty="0"/>
                    </a:p>
                  </a:txBody>
                  <a:tcPr/>
                </a:tc>
              </a:tr>
              <a:tr h="734555">
                <a:tc>
                  <a:txBody>
                    <a:bodyPr/>
                    <a:lstStyle/>
                    <a:p>
                      <a:pPr algn="ctr"/>
                      <a:r>
                        <a:rPr lang="en-US" dirty="0" smtClean="0"/>
                        <a:t>1</a:t>
                      </a:r>
                      <a:endParaRPr lang="en-IN" dirty="0"/>
                    </a:p>
                  </a:txBody>
                  <a:tcPr/>
                </a:tc>
                <a:tc>
                  <a:txBody>
                    <a:bodyPr/>
                    <a:lstStyle/>
                    <a:p>
                      <a:pPr algn="ctr" fontAlgn="b"/>
                      <a:r>
                        <a:rPr lang="en-IN" sz="1800" b="0" i="0" u="none" strike="noStrike" dirty="0">
                          <a:solidFill>
                            <a:srgbClr val="000000"/>
                          </a:solidFill>
                          <a:latin typeface="Calibri"/>
                        </a:rPr>
                        <a:t>Wearing of brake </a:t>
                      </a:r>
                      <a:r>
                        <a:rPr lang="en-IN" sz="1800" b="0" i="0" u="none" strike="noStrike" dirty="0" smtClean="0">
                          <a:solidFill>
                            <a:srgbClr val="000000"/>
                          </a:solidFill>
                          <a:latin typeface="Calibri"/>
                        </a:rPr>
                        <a:t>Pads </a:t>
                      </a:r>
                      <a:endParaRPr lang="en-IN" sz="1800" b="0" i="0" u="none" strike="noStrike" dirty="0">
                        <a:solidFill>
                          <a:srgbClr val="000000"/>
                        </a:solidFill>
                        <a:latin typeface="Calibri"/>
                      </a:endParaRPr>
                    </a:p>
                  </a:txBody>
                  <a:tcPr marL="9525" marR="9525" marT="9525" marB="0" anchor="b"/>
                </a:tc>
                <a:tc>
                  <a:txBody>
                    <a:bodyPr/>
                    <a:lstStyle/>
                    <a:p>
                      <a:pPr algn="l" fontAlgn="b"/>
                      <a:r>
                        <a:rPr lang="en-IN" sz="1400" b="0" i="0" u="none" strike="noStrike" dirty="0">
                          <a:solidFill>
                            <a:srgbClr val="000000"/>
                          </a:solidFill>
                          <a:latin typeface="Calibri"/>
                        </a:rPr>
                        <a:t>Reduction in brake pads dimension</a:t>
                      </a:r>
                    </a:p>
                  </a:txBody>
                  <a:tcPr marL="9525" marR="9525" marT="9525" marB="0" anchor="b"/>
                </a:tc>
                <a:tc>
                  <a:txBody>
                    <a:bodyPr/>
                    <a:lstStyle/>
                    <a:p>
                      <a:pPr algn="l" fontAlgn="b"/>
                      <a:r>
                        <a:rPr lang="en-IN" sz="1400" b="0" i="0" u="none" strike="noStrike" dirty="0">
                          <a:solidFill>
                            <a:srgbClr val="000000"/>
                          </a:solidFill>
                          <a:latin typeface="Calibri"/>
                        </a:rPr>
                        <a:t>Tremendous loss in Braking power </a:t>
                      </a:r>
                    </a:p>
                  </a:txBody>
                  <a:tcPr marL="9525" marR="9525" marT="9525" marB="0" anchor="b"/>
                </a:tc>
                <a:tc>
                  <a:txBody>
                    <a:bodyPr/>
                    <a:lstStyle/>
                    <a:p>
                      <a:pPr algn="l" fontAlgn="b"/>
                      <a:r>
                        <a:rPr lang="en-IN" sz="1400" b="0" i="0" u="none" strike="noStrike" dirty="0">
                          <a:solidFill>
                            <a:srgbClr val="000000"/>
                          </a:solidFill>
                          <a:latin typeface="Calibri"/>
                        </a:rPr>
                        <a:t>After a long period of time around 2 or 3 years</a:t>
                      </a:r>
                    </a:p>
                  </a:txBody>
                  <a:tcPr marL="9525" marR="9525" marT="9525" marB="0" anchor="b"/>
                </a:tc>
              </a:tr>
              <a:tr h="609961">
                <a:tc>
                  <a:txBody>
                    <a:bodyPr/>
                    <a:lstStyle/>
                    <a:p>
                      <a:pPr algn="ctr"/>
                      <a:r>
                        <a:rPr lang="en-US" dirty="0" smtClean="0"/>
                        <a:t>2</a:t>
                      </a:r>
                      <a:endParaRPr lang="en-IN" dirty="0"/>
                    </a:p>
                  </a:txBody>
                  <a:tcPr/>
                </a:tc>
                <a:tc>
                  <a:txBody>
                    <a:bodyPr/>
                    <a:lstStyle/>
                    <a:p>
                      <a:pPr algn="ctr" fontAlgn="b"/>
                      <a:r>
                        <a:rPr lang="en-IN" sz="1800" b="0" i="0" u="none" strike="noStrike" dirty="0">
                          <a:solidFill>
                            <a:srgbClr val="000000"/>
                          </a:solidFill>
                          <a:latin typeface="Calibri"/>
                        </a:rPr>
                        <a:t>Less effective Braking force</a:t>
                      </a:r>
                    </a:p>
                  </a:txBody>
                  <a:tcPr marL="9525" marR="9525" marT="9525" marB="0" anchor="b"/>
                </a:tc>
                <a:tc>
                  <a:txBody>
                    <a:bodyPr/>
                    <a:lstStyle/>
                    <a:p>
                      <a:pPr algn="l" fontAlgn="b"/>
                      <a:r>
                        <a:rPr lang="en-IN" sz="1400" b="0" i="0" u="none" strike="noStrike" dirty="0">
                          <a:solidFill>
                            <a:srgbClr val="000000"/>
                          </a:solidFill>
                          <a:latin typeface="Calibri"/>
                        </a:rPr>
                        <a:t>Reduced amount of braking fluid in braking lines</a:t>
                      </a:r>
                    </a:p>
                  </a:txBody>
                  <a:tcPr marL="9525" marR="9525" marT="9525" marB="0" anchor="b"/>
                </a:tc>
                <a:tc>
                  <a:txBody>
                    <a:bodyPr/>
                    <a:lstStyle/>
                    <a:p>
                      <a:pPr algn="l" fontAlgn="b"/>
                      <a:r>
                        <a:rPr lang="en-IN" sz="1400" b="0" i="0" u="none" strike="noStrike" dirty="0" smtClean="0">
                          <a:solidFill>
                            <a:srgbClr val="000000"/>
                          </a:solidFill>
                          <a:latin typeface="Calibri"/>
                        </a:rPr>
                        <a:t>Affects </a:t>
                      </a:r>
                      <a:r>
                        <a:rPr lang="en-IN" sz="1400" b="0" i="0" u="none" strike="noStrike" dirty="0">
                          <a:solidFill>
                            <a:srgbClr val="000000"/>
                          </a:solidFill>
                          <a:latin typeface="Calibri"/>
                        </a:rPr>
                        <a:t>braking force</a:t>
                      </a:r>
                    </a:p>
                  </a:txBody>
                  <a:tcPr marL="9525" marR="9525" marT="9525" marB="0" anchor="b"/>
                </a:tc>
                <a:tc>
                  <a:txBody>
                    <a:bodyPr/>
                    <a:lstStyle/>
                    <a:p>
                      <a:pPr algn="l" fontAlgn="b"/>
                      <a:r>
                        <a:rPr lang="en-IN" sz="1400" b="0" i="0" u="none" strike="noStrike" dirty="0" smtClean="0">
                          <a:solidFill>
                            <a:srgbClr val="000000"/>
                          </a:solidFill>
                          <a:latin typeface="Calibri"/>
                        </a:rPr>
                        <a:t>Only </a:t>
                      </a:r>
                      <a:r>
                        <a:rPr lang="en-IN" sz="1400" b="0" i="0" u="none" strike="noStrike" dirty="0">
                          <a:solidFill>
                            <a:srgbClr val="000000"/>
                          </a:solidFill>
                          <a:latin typeface="Calibri"/>
                        </a:rPr>
                        <a:t>when the brake lines get </a:t>
                      </a:r>
                      <a:r>
                        <a:rPr lang="en-IN" sz="1400" b="0" i="0" u="none" strike="noStrike" dirty="0" smtClean="0">
                          <a:solidFill>
                            <a:srgbClr val="000000"/>
                          </a:solidFill>
                          <a:latin typeface="Calibri"/>
                        </a:rPr>
                        <a:t>deformed </a:t>
                      </a:r>
                      <a:r>
                        <a:rPr lang="en-IN" sz="1400" b="0" i="0" u="none" strike="noStrike" dirty="0">
                          <a:solidFill>
                            <a:srgbClr val="000000"/>
                          </a:solidFill>
                          <a:latin typeface="Calibri"/>
                        </a:rPr>
                        <a:t>in case of accidents</a:t>
                      </a:r>
                    </a:p>
                  </a:txBody>
                  <a:tcPr marL="9525" marR="9525" marT="9525" marB="0" anchor="b"/>
                </a:tc>
              </a:tr>
              <a:tr h="1676400">
                <a:tc>
                  <a:txBody>
                    <a:bodyPr/>
                    <a:lstStyle/>
                    <a:p>
                      <a:pPr algn="ctr">
                        <a:lnSpc>
                          <a:spcPct val="100000"/>
                        </a:lnSpc>
                      </a:pPr>
                      <a:endParaRPr lang="en-US" dirty="0" smtClean="0"/>
                    </a:p>
                    <a:p>
                      <a:pPr algn="ctr">
                        <a:lnSpc>
                          <a:spcPct val="100000"/>
                        </a:lnSpc>
                      </a:pPr>
                      <a:endParaRPr lang="en-US" dirty="0" smtClean="0"/>
                    </a:p>
                    <a:p>
                      <a:pPr algn="ctr">
                        <a:lnSpc>
                          <a:spcPct val="100000"/>
                        </a:lnSpc>
                      </a:pPr>
                      <a:endParaRPr lang="en-US" dirty="0" smtClean="0"/>
                    </a:p>
                    <a:p>
                      <a:pPr algn="ctr">
                        <a:lnSpc>
                          <a:spcPct val="100000"/>
                        </a:lnSpc>
                      </a:pPr>
                      <a:r>
                        <a:rPr lang="en-US" dirty="0" smtClean="0"/>
                        <a:t>3</a:t>
                      </a:r>
                      <a:endParaRPr lang="en-IN" dirty="0"/>
                    </a:p>
                  </a:txBody>
                  <a:tcPr/>
                </a:tc>
                <a:tc>
                  <a:txBody>
                    <a:bodyPr/>
                    <a:lstStyle/>
                    <a:p>
                      <a:pPr algn="ctr" fontAlgn="ctr"/>
                      <a:r>
                        <a:rPr lang="en-IN" sz="1800" b="0" i="0" u="none" strike="noStrike" dirty="0" smtClean="0">
                          <a:solidFill>
                            <a:srgbClr val="000000"/>
                          </a:solidFill>
                          <a:latin typeface="Calibri"/>
                        </a:rPr>
                        <a:t>Brake Shudder</a:t>
                      </a:r>
                      <a:endParaRPr lang="en-IN" sz="1800" b="0" i="0" u="none" strike="noStrike" dirty="0">
                        <a:solidFill>
                          <a:srgbClr val="000000"/>
                        </a:solidFill>
                        <a:latin typeface="Calibri"/>
                      </a:endParaRPr>
                    </a:p>
                  </a:txBody>
                  <a:tcPr marL="9525" marR="9525" marT="9525" marB="0" anchor="ctr"/>
                </a:tc>
                <a:tc>
                  <a:txBody>
                    <a:bodyPr/>
                    <a:lstStyle/>
                    <a:p>
                      <a:pPr algn="l" fontAlgn="ctr">
                        <a:lnSpc>
                          <a:spcPct val="100000"/>
                        </a:lnSpc>
                      </a:pPr>
                      <a:r>
                        <a:rPr lang="en-IN" sz="1400" b="0" i="0" u="none" strike="noStrike" dirty="0">
                          <a:solidFill>
                            <a:srgbClr val="000000"/>
                          </a:solidFill>
                          <a:latin typeface="Calibri"/>
                        </a:rPr>
                        <a:t>Wrapped brake rotors;                                                                                                  1. Improper brake pad </a:t>
                      </a:r>
                      <a:r>
                        <a:rPr lang="en-IN" sz="1400" b="0" i="0" u="none" strike="noStrike" dirty="0" smtClean="0">
                          <a:solidFill>
                            <a:srgbClr val="000000"/>
                          </a:solidFill>
                          <a:latin typeface="Calibri"/>
                        </a:rPr>
                        <a:t>material.</a:t>
                      </a:r>
                      <a:r>
                        <a:rPr lang="en-IN" sz="1400" b="0" i="0" u="none" strike="noStrike" dirty="0">
                          <a:solidFill>
                            <a:srgbClr val="000000"/>
                          </a:solidFill>
                          <a:latin typeface="Calibri"/>
                        </a:rPr>
                        <a:t/>
                      </a:r>
                      <a:br>
                        <a:rPr lang="en-IN" sz="1400" b="0" i="0" u="none" strike="noStrike" dirty="0">
                          <a:solidFill>
                            <a:srgbClr val="000000"/>
                          </a:solidFill>
                          <a:latin typeface="Calibri"/>
                        </a:rPr>
                      </a:br>
                      <a:r>
                        <a:rPr lang="en-IN" sz="1400" b="0" i="0" u="none" strike="noStrike" dirty="0">
                          <a:solidFill>
                            <a:srgbClr val="000000"/>
                          </a:solidFill>
                          <a:latin typeface="Calibri"/>
                        </a:rPr>
                        <a:t>2. Driving </a:t>
                      </a:r>
                      <a:r>
                        <a:rPr lang="en-IN" sz="1400" b="0" i="0" u="none" strike="noStrike" dirty="0" smtClean="0">
                          <a:solidFill>
                            <a:srgbClr val="000000"/>
                          </a:solidFill>
                          <a:latin typeface="Calibri"/>
                        </a:rPr>
                        <a:t>style.</a:t>
                      </a:r>
                      <a:r>
                        <a:rPr lang="en-IN" sz="1400" b="0" i="0" u="none" strike="noStrike" dirty="0">
                          <a:solidFill>
                            <a:srgbClr val="000000"/>
                          </a:solidFill>
                          <a:latin typeface="Calibri"/>
                        </a:rPr>
                        <a:t/>
                      </a:r>
                      <a:br>
                        <a:rPr lang="en-IN" sz="1400" b="0" i="0" u="none" strike="noStrike" dirty="0">
                          <a:solidFill>
                            <a:srgbClr val="000000"/>
                          </a:solidFill>
                          <a:latin typeface="Calibri"/>
                        </a:rPr>
                      </a:br>
                      <a:r>
                        <a:rPr lang="en-IN" sz="1400" b="0" i="0" u="none" strike="noStrike" dirty="0">
                          <a:solidFill>
                            <a:srgbClr val="000000"/>
                          </a:solidFill>
                          <a:latin typeface="Calibri"/>
                        </a:rPr>
                        <a:t>3. Binding brake </a:t>
                      </a:r>
                      <a:r>
                        <a:rPr lang="en-IN" sz="1400" b="0" i="0" u="none" strike="noStrike" dirty="0" smtClean="0">
                          <a:solidFill>
                            <a:srgbClr val="000000"/>
                          </a:solidFill>
                          <a:latin typeface="Calibri"/>
                        </a:rPr>
                        <a:t>calipers.</a:t>
                      </a:r>
                      <a:endParaRPr lang="en-IN" sz="1400" b="0" i="0" u="none" strike="noStrike" dirty="0">
                        <a:solidFill>
                          <a:srgbClr val="000000"/>
                        </a:solidFill>
                        <a:latin typeface="Calibri"/>
                      </a:endParaRPr>
                    </a:p>
                  </a:txBody>
                  <a:tcPr marL="9525" marR="9525" marT="9525" marB="0" anchor="ctr"/>
                </a:tc>
                <a:tc>
                  <a:txBody>
                    <a:bodyPr/>
                    <a:lstStyle/>
                    <a:p>
                      <a:pPr algn="l" fontAlgn="ctr"/>
                      <a:r>
                        <a:rPr lang="en-IN" sz="1400" b="0" i="0" u="none" strike="noStrike" dirty="0">
                          <a:solidFill>
                            <a:srgbClr val="000000"/>
                          </a:solidFill>
                          <a:latin typeface="Calibri"/>
                        </a:rPr>
                        <a:t>Shaking steering wheel, lost of control when brakes are </a:t>
                      </a:r>
                      <a:r>
                        <a:rPr lang="en-IN" sz="1400" b="0" i="0" u="none" strike="noStrike" dirty="0" smtClean="0">
                          <a:solidFill>
                            <a:srgbClr val="000000"/>
                          </a:solidFill>
                          <a:latin typeface="Calibri"/>
                        </a:rPr>
                        <a:t>applied.</a:t>
                      </a:r>
                      <a:endParaRPr lang="en-IN" sz="1400" b="0" i="0" u="none" strike="noStrike" dirty="0">
                        <a:solidFill>
                          <a:srgbClr val="000000"/>
                        </a:solidFill>
                        <a:latin typeface="Calibri"/>
                      </a:endParaRPr>
                    </a:p>
                  </a:txBody>
                  <a:tcPr marL="9525" marR="9525" marT="9525" marB="0" anchor="ctr"/>
                </a:tc>
                <a:tc>
                  <a:txBody>
                    <a:bodyPr/>
                    <a:lstStyle/>
                    <a:p>
                      <a:endParaRPr lang="en-IN" sz="1400" dirty="0"/>
                    </a:p>
                  </a:txBody>
                  <a:tcPr/>
                </a:tc>
              </a:tr>
              <a:tr h="304800">
                <a:tc>
                  <a:txBody>
                    <a:bodyPr/>
                    <a:lstStyle/>
                    <a:p>
                      <a:pPr algn="ctr"/>
                      <a:r>
                        <a:rPr lang="en-US" dirty="0" smtClean="0"/>
                        <a:t>4</a:t>
                      </a:r>
                      <a:endParaRPr lang="en-IN" dirty="0"/>
                    </a:p>
                  </a:txBody>
                  <a:tcPr/>
                </a:tc>
                <a:tc>
                  <a:txBody>
                    <a:bodyPr/>
                    <a:lstStyle/>
                    <a:p>
                      <a:pPr algn="ctr" fontAlgn="b"/>
                      <a:r>
                        <a:rPr lang="en-IN" sz="1800" b="0" i="0" u="none" strike="noStrike" dirty="0">
                          <a:solidFill>
                            <a:srgbClr val="000000"/>
                          </a:solidFill>
                          <a:latin typeface="Calibri"/>
                        </a:rPr>
                        <a:t>Presure for normal secondary piston</a:t>
                      </a:r>
                    </a:p>
                  </a:txBody>
                  <a:tcPr marL="9525" marR="9525" marT="9525" marB="0" anchor="b"/>
                </a:tc>
                <a:tc>
                  <a:txBody>
                    <a:bodyPr/>
                    <a:lstStyle/>
                    <a:p>
                      <a:pPr algn="l" fontAlgn="b"/>
                      <a:r>
                        <a:rPr lang="en-IN" sz="1400" b="0" i="0" u="none" strike="noStrike" dirty="0">
                          <a:solidFill>
                            <a:srgbClr val="000000"/>
                          </a:solidFill>
                          <a:latin typeface="Calibri"/>
                        </a:rPr>
                        <a:t>Operated mechanically</a:t>
                      </a:r>
                    </a:p>
                  </a:txBody>
                  <a:tcPr marL="9525" marR="9525" marT="9525" marB="0" anchor="b"/>
                </a:tc>
                <a:tc>
                  <a:txBody>
                    <a:bodyPr/>
                    <a:lstStyle/>
                    <a:p>
                      <a:pPr algn="l" fontAlgn="b"/>
                      <a:r>
                        <a:rPr lang="en-IN" sz="1400" b="0" i="0" u="none" strike="noStrike" dirty="0">
                          <a:solidFill>
                            <a:srgbClr val="000000"/>
                          </a:solidFill>
                          <a:latin typeface="Calibri"/>
                        </a:rPr>
                        <a:t>Pressure difference</a:t>
                      </a:r>
                    </a:p>
                  </a:txBody>
                  <a:tcPr marL="9525" marR="9525" marT="9525" marB="0" anchor="b"/>
                </a:tc>
                <a:tc>
                  <a:txBody>
                    <a:bodyPr/>
                    <a:lstStyle/>
                    <a:p>
                      <a:pPr algn="l" fontAlgn="b"/>
                      <a:r>
                        <a:rPr lang="en-IN" sz="1400" b="0" i="0" u="none" strike="noStrike" dirty="0">
                          <a:solidFill>
                            <a:srgbClr val="000000"/>
                          </a:solidFill>
                          <a:latin typeface="Calibri"/>
                        </a:rPr>
                        <a:t>When not proper lubrication </a:t>
                      </a:r>
                      <a:r>
                        <a:rPr lang="en-IN" sz="1400" b="0" i="0" u="none" strike="noStrike" dirty="0" smtClean="0">
                          <a:solidFill>
                            <a:srgbClr val="000000"/>
                          </a:solidFill>
                          <a:latin typeface="Calibri"/>
                        </a:rPr>
                        <a:t> </a:t>
                      </a:r>
                      <a:r>
                        <a:rPr lang="en-IN" sz="1400" b="0" i="0" u="none" strike="noStrike" dirty="0">
                          <a:solidFill>
                            <a:srgbClr val="000000"/>
                          </a:solidFill>
                          <a:latin typeface="Calibri"/>
                        </a:rPr>
                        <a:t>in master cylinder</a:t>
                      </a:r>
                    </a:p>
                  </a:txBody>
                  <a:tcPr marL="9525" marR="9525" marT="9525" marB="0" anchor="b"/>
                </a:tc>
              </a:tr>
            </a:tbl>
          </a:graphicData>
        </a:graphic>
      </p:graphicFrame>
      <p:sp>
        <p:nvSpPr>
          <p:cNvPr id="4" name="Title 3"/>
          <p:cNvSpPr>
            <a:spLocks noGrp="1"/>
          </p:cNvSpPr>
          <p:nvPr>
            <p:ph type="ctrTitle"/>
          </p:nvPr>
        </p:nvSpPr>
        <p:spPr>
          <a:xfrm>
            <a:off x="609600" y="304800"/>
            <a:ext cx="7772400" cy="914400"/>
          </a:xfrm>
        </p:spPr>
        <p:txBody>
          <a:bodyPr/>
          <a:lstStyle/>
          <a:p>
            <a:r>
              <a:rPr lang="en-US" b="1" dirty="0" smtClean="0">
                <a:solidFill>
                  <a:schemeClr val="accent5">
                    <a:lumMod val="50000"/>
                  </a:schemeClr>
                </a:solidFill>
              </a:rPr>
              <a:t>DFMEA</a:t>
            </a:r>
            <a:endParaRPr lang="en-IN" b="1" dirty="0">
              <a:solidFill>
                <a:schemeClr val="accent5">
                  <a:lumMod val="50000"/>
                </a:schemeClr>
              </a:solidFill>
            </a:endParaRPr>
          </a:p>
        </p:txBody>
      </p:sp>
      <p:sp>
        <p:nvSpPr>
          <p:cNvPr id="5" name="Subtitle 4"/>
          <p:cNvSpPr>
            <a:spLocks noGrp="1"/>
          </p:cNvSpPr>
          <p:nvPr>
            <p:ph type="subTitle" idx="1"/>
          </p:nvPr>
        </p:nvSpPr>
        <p:spPr/>
        <p:txBody>
          <a:bodyPr/>
          <a:lstStyle/>
          <a:p>
            <a:r>
              <a:rPr lang="en-US" dirty="0" smtClean="0"/>
              <a:t> </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Design </a:t>
            </a:r>
            <a:endParaRPr lang="en-US" sz="4800" b="1" dirty="0">
              <a:solidFill>
                <a:schemeClr val="accent5">
                  <a:lumMod val="50000"/>
                </a:schemeClr>
              </a:solidFill>
            </a:endParaRPr>
          </a:p>
        </p:txBody>
      </p:sp>
      <p:sp>
        <p:nvSpPr>
          <p:cNvPr id="3" name="Content Placeholder 2"/>
          <p:cNvSpPr>
            <a:spLocks noGrp="1"/>
          </p:cNvSpPr>
          <p:nvPr>
            <p:ph idx="1"/>
          </p:nvPr>
        </p:nvSpPr>
        <p:spPr/>
        <p:txBody>
          <a:bodyPr/>
          <a:lstStyle/>
          <a:p>
            <a:r>
              <a:rPr lang="en-US" sz="2800" dirty="0" smtClean="0"/>
              <a:t>Front and rear Disc brakes </a:t>
            </a:r>
          </a:p>
          <a:p>
            <a:r>
              <a:rPr lang="en-US" sz="2800" dirty="0" smtClean="0"/>
              <a:t>6:1 pedal ratio</a:t>
            </a:r>
          </a:p>
          <a:p>
            <a:r>
              <a:rPr lang="en-US" sz="2800" dirty="0" smtClean="0"/>
              <a:t>Tandem Master cylinder</a:t>
            </a:r>
          </a:p>
          <a:p>
            <a:r>
              <a:rPr lang="en-US" sz="2800" dirty="0" smtClean="0"/>
              <a:t>Diagonal Split system</a:t>
            </a:r>
          </a:p>
          <a:p>
            <a:r>
              <a:rPr lang="en-US" sz="2800" dirty="0" smtClean="0"/>
              <a:t>60: 40 brake bias</a:t>
            </a:r>
          </a:p>
          <a:p>
            <a:r>
              <a:rPr lang="en-US" sz="2800" dirty="0" smtClean="0"/>
              <a:t>Brake fluid- DOT 3 (</a:t>
            </a:r>
            <a:r>
              <a:rPr lang="en-IN" sz="2800" dirty="0" smtClean="0"/>
              <a:t>polyethylene glycol-based fluid</a:t>
            </a:r>
            <a:r>
              <a:rPr lang="en-US" sz="2800" dirty="0" smtClean="0"/>
              <a:t>)</a:t>
            </a:r>
          </a:p>
          <a:p>
            <a:r>
              <a:rPr lang="en-US" sz="2800" dirty="0" smtClean="0"/>
              <a:t>Electrical Parking Brake using solenoid valve</a:t>
            </a:r>
            <a:endParaRPr lang="en-US" sz="4000"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rakes28.gif"/>
          <p:cNvPicPr>
            <a:picLocks noGrp="1" noChangeAspect="1"/>
          </p:cNvPicPr>
          <p:nvPr>
            <p:ph idx="1"/>
          </p:nvPr>
        </p:nvPicPr>
        <p:blipFill>
          <a:blip r:embed="rId2" cstate="print"/>
          <a:stretch>
            <a:fillRect/>
          </a:stretch>
        </p:blipFill>
        <p:spPr>
          <a:xfrm>
            <a:off x="1143000" y="533400"/>
            <a:ext cx="6781800" cy="4230579"/>
          </a:xfrm>
        </p:spPr>
      </p:pic>
      <p:sp>
        <p:nvSpPr>
          <p:cNvPr id="5" name="TextBox 4"/>
          <p:cNvSpPr txBox="1"/>
          <p:nvPr/>
        </p:nvSpPr>
        <p:spPr>
          <a:xfrm>
            <a:off x="2743200" y="4953000"/>
            <a:ext cx="3886200" cy="584775"/>
          </a:xfrm>
          <a:prstGeom prst="rect">
            <a:avLst/>
          </a:prstGeom>
          <a:noFill/>
        </p:spPr>
        <p:txBody>
          <a:bodyPr wrap="square" rtlCol="0">
            <a:spAutoFit/>
          </a:bodyPr>
          <a:lstStyle/>
          <a:p>
            <a:pPr algn="ctr"/>
            <a:r>
              <a:rPr lang="en-US" sz="3200" b="1" dirty="0" smtClean="0">
                <a:solidFill>
                  <a:schemeClr val="accent5">
                    <a:lumMod val="50000"/>
                  </a:schemeClr>
                </a:solidFill>
              </a:rPr>
              <a:t>Diagonal split system</a:t>
            </a:r>
            <a:endParaRPr lang="en-US" sz="3200" b="1" dirty="0">
              <a:solidFill>
                <a:schemeClr val="accent5">
                  <a:lumMod val="50000"/>
                </a:schemeClr>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Design methodology</a:t>
            </a:r>
            <a:endParaRPr lang="en-US" sz="4800" b="1" dirty="0">
              <a:solidFill>
                <a:schemeClr val="accent5">
                  <a:lumMod val="50000"/>
                </a:schemeClr>
              </a:solidFill>
            </a:endParaRPr>
          </a:p>
        </p:txBody>
      </p:sp>
      <p:sp>
        <p:nvSpPr>
          <p:cNvPr id="3" name="Content Placeholder 2"/>
          <p:cNvSpPr>
            <a:spLocks noGrp="1"/>
          </p:cNvSpPr>
          <p:nvPr>
            <p:ph idx="1"/>
          </p:nvPr>
        </p:nvSpPr>
        <p:spPr>
          <a:xfrm>
            <a:off x="228600" y="1447800"/>
            <a:ext cx="8534400" cy="4873752"/>
          </a:xfrm>
        </p:spPr>
        <p:txBody>
          <a:bodyPr>
            <a:noAutofit/>
          </a:bodyPr>
          <a:lstStyle/>
          <a:p>
            <a:r>
              <a:rPr lang="en-US" sz="1600" b="1" dirty="0" smtClean="0"/>
              <a:t>Braking Force calculation </a:t>
            </a:r>
            <a:r>
              <a:rPr lang="en-US" sz="1600" dirty="0" smtClean="0"/>
              <a:t>:</a:t>
            </a:r>
          </a:p>
          <a:p>
            <a:pPr lvl="1">
              <a:buFont typeface="Arial" pitchFamily="34" charset="0"/>
              <a:buChar char="•"/>
            </a:pPr>
            <a:r>
              <a:rPr lang="en-US" sz="1600" dirty="0" smtClean="0">
                <a:latin typeface="Arial" pitchFamily="34" charset="0"/>
                <a:cs typeface="Arial" pitchFamily="34" charset="0"/>
              </a:rPr>
              <a:t>Required by vehicle for stopping </a:t>
            </a:r>
          </a:p>
          <a:p>
            <a:pPr lvl="1">
              <a:buNone/>
            </a:pPr>
            <a:r>
              <a:rPr lang="en-US" sz="1600" dirty="0" smtClean="0">
                <a:latin typeface="Arial" pitchFamily="34" charset="0"/>
                <a:cs typeface="Arial" pitchFamily="34" charset="0"/>
              </a:rPr>
              <a:t>	F=ma</a:t>
            </a:r>
          </a:p>
          <a:p>
            <a:pPr lvl="2">
              <a:buNone/>
            </a:pPr>
            <a:r>
              <a:rPr lang="en-US" sz="1600" dirty="0" smtClean="0">
                <a:latin typeface="Arial" pitchFamily="34" charset="0"/>
                <a:cs typeface="Arial" pitchFamily="34" charset="0"/>
              </a:rPr>
              <a:t>Where,</a:t>
            </a:r>
          </a:p>
          <a:p>
            <a:pPr lvl="2">
              <a:buNone/>
            </a:pPr>
            <a:r>
              <a:rPr lang="en-US" sz="1600" dirty="0" smtClean="0">
                <a:latin typeface="Arial" pitchFamily="34" charset="0"/>
                <a:cs typeface="Arial" pitchFamily="34" charset="0"/>
              </a:rPr>
              <a:t>m= mass of vehicle</a:t>
            </a:r>
          </a:p>
          <a:p>
            <a:pPr lvl="2">
              <a:buNone/>
            </a:pPr>
            <a:r>
              <a:rPr lang="en-US" sz="1600" dirty="0" smtClean="0">
                <a:latin typeface="Arial" pitchFamily="34" charset="0"/>
                <a:cs typeface="Arial" pitchFamily="34" charset="0"/>
              </a:rPr>
              <a:t>a=0.6 g </a:t>
            </a:r>
          </a:p>
          <a:p>
            <a:pPr lvl="2">
              <a:buNone/>
            </a:pPr>
            <a:r>
              <a:rPr lang="en-US" sz="1600" dirty="0" smtClean="0">
                <a:latin typeface="Arial" pitchFamily="34" charset="0"/>
                <a:cs typeface="Arial" pitchFamily="34" charset="0"/>
              </a:rPr>
              <a:t>g=9.81</a:t>
            </a:r>
          </a:p>
          <a:p>
            <a:pPr>
              <a:buNone/>
            </a:pPr>
            <a:r>
              <a:rPr lang="en-US" sz="1600" dirty="0" smtClean="0"/>
              <a:t>    </a:t>
            </a:r>
          </a:p>
          <a:p>
            <a:pPr lvl="1">
              <a:buFont typeface="Arial" pitchFamily="34" charset="0"/>
              <a:buChar char="•"/>
            </a:pPr>
            <a:r>
              <a:rPr lang="en-US" sz="1600" dirty="0" smtClean="0">
                <a:latin typeface="Arial" pitchFamily="34" charset="0"/>
                <a:cs typeface="Arial" pitchFamily="34" charset="0"/>
              </a:rPr>
              <a:t>Recheck on force calculations after the complete design(analysis of available OEM’s)</a:t>
            </a:r>
          </a:p>
          <a:p>
            <a:pPr>
              <a:buNone/>
            </a:pPr>
            <a:r>
              <a:rPr lang="en-US" sz="1600" dirty="0" smtClean="0"/>
              <a:t>		</a:t>
            </a:r>
            <a:r>
              <a:rPr lang="en-US" sz="2400" dirty="0" smtClean="0"/>
              <a:t>F= P*A</a:t>
            </a:r>
          </a:p>
          <a:p>
            <a:pPr>
              <a:buNone/>
            </a:pPr>
            <a:r>
              <a:rPr lang="en-US" sz="900" dirty="0" smtClean="0">
                <a:latin typeface="Arial"/>
                <a:cs typeface="Arial"/>
              </a:rPr>
              <a:t>	</a:t>
            </a:r>
            <a:r>
              <a:rPr lang="en-US" sz="1600" dirty="0" smtClean="0">
                <a:latin typeface="Arial"/>
                <a:cs typeface="Arial"/>
              </a:rPr>
              <a:t>Where,</a:t>
            </a:r>
          </a:p>
          <a:p>
            <a:pPr lvl="2">
              <a:buNone/>
            </a:pPr>
            <a:r>
              <a:rPr lang="en-US" sz="1600" dirty="0" smtClean="0">
                <a:latin typeface="Arial"/>
                <a:cs typeface="Arial"/>
              </a:rPr>
              <a:t>	F = Braking force by each piston in caliper(total no of piston in each caliper =4)</a:t>
            </a:r>
          </a:p>
          <a:p>
            <a:pPr lvl="2">
              <a:buNone/>
            </a:pPr>
            <a:r>
              <a:rPr lang="en-US" sz="1600" dirty="0" smtClean="0">
                <a:latin typeface="Arial"/>
                <a:cs typeface="Arial"/>
              </a:rPr>
              <a:t>	P = Brake line pressure( in Pascal) </a:t>
            </a:r>
          </a:p>
          <a:p>
            <a:pPr lvl="2">
              <a:buNone/>
            </a:pPr>
            <a:r>
              <a:rPr lang="en-US" sz="1600" dirty="0" smtClean="0">
                <a:latin typeface="Arial"/>
                <a:cs typeface="Arial"/>
              </a:rPr>
              <a:t>	A= Calipers piston Area (in m^2)</a:t>
            </a:r>
          </a:p>
          <a:p>
            <a:pPr>
              <a:buNone/>
            </a:pPr>
            <a:endParaRPr lang="en-US" sz="1600" dirty="0" smtClean="0">
              <a:latin typeface="Arial"/>
              <a:cs typeface="Arial"/>
            </a:endParaRPr>
          </a:p>
          <a:p>
            <a:endParaRPr lang="en-US" sz="1600" dirty="0"/>
          </a:p>
        </p:txBody>
      </p:sp>
      <p:pic>
        <p:nvPicPr>
          <p:cNvPr id="4" name="Picture 2"/>
          <p:cNvPicPr>
            <a:picLocks noChangeAspect="1" noChangeArrowheads="1"/>
          </p:cNvPicPr>
          <p:nvPr/>
        </p:nvPicPr>
        <p:blipFill>
          <a:blip r:embed="rId2" cstate="print"/>
          <a:srcRect/>
          <a:stretch>
            <a:fillRect/>
          </a:stretch>
        </p:blipFill>
        <p:spPr bwMode="auto">
          <a:xfrm>
            <a:off x="5181600" y="1371600"/>
            <a:ext cx="3247696" cy="1828800"/>
          </a:xfrm>
          <a:prstGeom prst="rect">
            <a:avLst/>
          </a:prstGeom>
          <a:noFill/>
          <a:ln w="9525">
            <a:noFill/>
            <a:miter lim="800000"/>
            <a:headEnd/>
            <a:tailEnd/>
          </a:ln>
        </p:spPr>
      </p:pic>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05000" y="3048000"/>
            <a:ext cx="400050" cy="235324"/>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1143000"/>
          </a:xfrm>
        </p:spPr>
        <p:txBody>
          <a:bodyPr>
            <a:normAutofit/>
          </a:bodyPr>
          <a:lstStyle/>
          <a:p>
            <a:r>
              <a:rPr lang="en-US" sz="6000" b="1" dirty="0" smtClean="0">
                <a:solidFill>
                  <a:schemeClr val="accent5">
                    <a:lumMod val="75000"/>
                  </a:schemeClr>
                </a:solidFill>
              </a:rPr>
              <a:t>ROLLCAGE</a:t>
            </a:r>
            <a:endParaRPr lang="en-IN" sz="6000" b="1" dirty="0">
              <a:solidFill>
                <a:schemeClr val="accent5">
                  <a:lumMod val="75000"/>
                </a:schemeClr>
              </a:solidFill>
            </a:endParaRPr>
          </a:p>
        </p:txBody>
      </p:sp>
      <p:pic>
        <p:nvPicPr>
          <p:cNvPr id="3074" name="Picture 2" descr="C:\Users\Sachin\Desktop\BAJA\Rollcage\PPT\roll.jpg"/>
          <p:cNvPicPr>
            <a:picLocks noChangeAspect="1" noChangeArrowheads="1"/>
          </p:cNvPicPr>
          <p:nvPr/>
        </p:nvPicPr>
        <p:blipFill>
          <a:blip r:embed="rId2" cstate="print"/>
          <a:srcRect/>
          <a:stretch>
            <a:fillRect/>
          </a:stretch>
        </p:blipFill>
        <p:spPr bwMode="auto">
          <a:xfrm>
            <a:off x="1475656" y="2060848"/>
            <a:ext cx="6386339" cy="4555961"/>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sz="4800" b="1" dirty="0" smtClean="0">
                <a:solidFill>
                  <a:schemeClr val="accent5">
                    <a:lumMod val="50000"/>
                  </a:schemeClr>
                </a:solidFill>
              </a:rPr>
              <a:t>Design methodology contd…</a:t>
            </a:r>
            <a:endParaRPr lang="en-US" sz="4800" b="1" dirty="0">
              <a:solidFill>
                <a:schemeClr val="accent5">
                  <a:lumMod val="50000"/>
                </a:schemeClr>
              </a:solidFill>
            </a:endParaRPr>
          </a:p>
        </p:txBody>
      </p:sp>
      <p:sp>
        <p:nvSpPr>
          <p:cNvPr id="3" name="Content Placeholder 2"/>
          <p:cNvSpPr>
            <a:spLocks noGrp="1"/>
          </p:cNvSpPr>
          <p:nvPr>
            <p:ph idx="1"/>
          </p:nvPr>
        </p:nvSpPr>
        <p:spPr/>
        <p:txBody>
          <a:bodyPr/>
          <a:lstStyle/>
          <a:p>
            <a:r>
              <a:rPr lang="en-US" sz="1400" b="1" dirty="0" smtClean="0">
                <a:latin typeface="Arial"/>
                <a:cs typeface="Arial"/>
              </a:rPr>
              <a:t>Stopping Distance calculations</a:t>
            </a:r>
          </a:p>
          <a:p>
            <a:endParaRPr lang="en-US" sz="1400" dirty="0" smtClean="0">
              <a:latin typeface="Arial"/>
              <a:cs typeface="Arial"/>
            </a:endParaRPr>
          </a:p>
          <a:p>
            <a:pPr>
              <a:buNone/>
            </a:pPr>
            <a:r>
              <a:rPr lang="en-US" sz="1400" dirty="0" smtClean="0">
                <a:latin typeface="Arial"/>
                <a:cs typeface="Arial"/>
              </a:rPr>
              <a:t> where,</a:t>
            </a:r>
          </a:p>
          <a:p>
            <a:pPr>
              <a:buNone/>
            </a:pPr>
            <a:r>
              <a:rPr lang="en-US" sz="1400" dirty="0" smtClean="0">
                <a:latin typeface="Arial"/>
                <a:cs typeface="Arial"/>
              </a:rPr>
              <a:t>	s= stopping Distance (in m)</a:t>
            </a:r>
          </a:p>
          <a:p>
            <a:pPr>
              <a:buNone/>
            </a:pPr>
            <a:r>
              <a:rPr lang="en-US" sz="1400" dirty="0" smtClean="0">
                <a:latin typeface="Arial"/>
                <a:cs typeface="Arial"/>
              </a:rPr>
              <a:t>	u = initial velocity of vehicle = 45 km/hr = 12.5 m/s</a:t>
            </a:r>
          </a:p>
          <a:p>
            <a:pPr>
              <a:buNone/>
            </a:pPr>
            <a:r>
              <a:rPr lang="en-US" sz="1400" dirty="0" smtClean="0">
                <a:latin typeface="Arial"/>
                <a:cs typeface="Arial"/>
              </a:rPr>
              <a:t>	v= final velocity of vehicle = o m/s</a:t>
            </a:r>
          </a:p>
          <a:p>
            <a:pPr>
              <a:buNone/>
            </a:pPr>
            <a:r>
              <a:rPr lang="en-US" sz="1400" dirty="0" smtClean="0">
                <a:latin typeface="Arial"/>
                <a:cs typeface="Arial"/>
              </a:rPr>
              <a:t>	a= -0.6 g </a:t>
            </a:r>
          </a:p>
          <a:p>
            <a:pPr>
              <a:buNone/>
            </a:pPr>
            <a:r>
              <a:rPr lang="en-US" sz="1400" dirty="0" smtClean="0">
                <a:latin typeface="Arial"/>
                <a:cs typeface="Arial"/>
              </a:rPr>
              <a:t>	g=9.81  </a:t>
            </a:r>
          </a:p>
          <a:p>
            <a:r>
              <a:rPr lang="en-US" sz="1400" b="1" dirty="0" smtClean="0">
                <a:latin typeface="Arial"/>
                <a:cs typeface="Arial"/>
              </a:rPr>
              <a:t>Braking Torque </a:t>
            </a:r>
          </a:p>
          <a:p>
            <a:pPr>
              <a:buNone/>
            </a:pPr>
            <a:r>
              <a:rPr lang="en-US" sz="1400" b="1" dirty="0" smtClean="0">
                <a:latin typeface="Arial"/>
                <a:cs typeface="Arial"/>
              </a:rPr>
              <a:t>   </a:t>
            </a:r>
          </a:p>
          <a:p>
            <a:pPr>
              <a:buNone/>
            </a:pPr>
            <a:endParaRPr lang="en-US" sz="1400" b="1" dirty="0" smtClean="0">
              <a:latin typeface="Arial"/>
              <a:cs typeface="Arial"/>
            </a:endParaRPr>
          </a:p>
          <a:p>
            <a:pPr>
              <a:buNone/>
            </a:pPr>
            <a:r>
              <a:rPr lang="en-US" sz="1400" b="1" dirty="0" smtClean="0">
                <a:latin typeface="Arial"/>
                <a:cs typeface="Arial"/>
              </a:rPr>
              <a:t>	</a:t>
            </a:r>
            <a:r>
              <a:rPr lang="en-US" sz="1400" dirty="0" smtClean="0">
                <a:latin typeface="Arial"/>
                <a:cs typeface="Arial"/>
              </a:rPr>
              <a:t>where,</a:t>
            </a:r>
          </a:p>
          <a:p>
            <a:pPr>
              <a:buNone/>
            </a:pPr>
            <a:r>
              <a:rPr lang="en-US" sz="1400" dirty="0" smtClean="0">
                <a:latin typeface="Arial"/>
                <a:cs typeface="Arial"/>
              </a:rPr>
              <a:t>		= Torque developed due to braking action</a:t>
            </a:r>
          </a:p>
          <a:p>
            <a:pPr>
              <a:buNone/>
            </a:pPr>
            <a:r>
              <a:rPr lang="en-US" sz="1400" dirty="0" smtClean="0">
                <a:latin typeface="Arial"/>
                <a:cs typeface="Arial"/>
              </a:rPr>
              <a:t>	        r = rotor  radius</a:t>
            </a:r>
          </a:p>
          <a:p>
            <a:pPr>
              <a:buNone/>
            </a:pPr>
            <a:r>
              <a:rPr lang="en-US" sz="1400" dirty="0" smtClean="0">
                <a:latin typeface="Arial"/>
                <a:cs typeface="Arial"/>
              </a:rPr>
              <a:t>	        F= Braking Force</a:t>
            </a:r>
            <a:br>
              <a:rPr lang="en-US" sz="1400" dirty="0" smtClean="0">
                <a:latin typeface="Arial"/>
                <a:cs typeface="Arial"/>
              </a:rPr>
            </a:br>
            <a:endParaRPr lang="en-US" sz="1400" b="1" dirty="0" smtClean="0">
              <a:latin typeface="Arial"/>
              <a:cs typeface="Arial"/>
            </a:endParaRPr>
          </a:p>
          <a:p>
            <a:pPr>
              <a:buNone/>
            </a:pPr>
            <a:r>
              <a:rPr lang="en-US" sz="1400" dirty="0" smtClean="0">
                <a:latin typeface="Arial"/>
                <a:cs typeface="Arial"/>
              </a:rPr>
              <a:t> 	</a:t>
            </a:r>
          </a:p>
          <a:p>
            <a:endParaRPr lang="en-US" dirty="0"/>
          </a:p>
        </p:txBody>
      </p:sp>
      <p:pic>
        <p:nvPicPr>
          <p:cNvPr id="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19200" y="1905000"/>
            <a:ext cx="1386840" cy="304800"/>
          </a:xfrm>
          <a:prstGeom prst="rect">
            <a:avLst/>
          </a:prstGeom>
          <a:noFill/>
        </p:spPr>
      </p:pic>
      <p:pic>
        <p:nvPicPr>
          <p:cNvPr id="5"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0" y="3429000"/>
            <a:ext cx="529590" cy="311524"/>
          </a:xfrm>
          <a:prstGeom prst="rect">
            <a:avLst/>
          </a:prstGeom>
          <a:noFill/>
        </p:spPr>
      </p:pic>
      <p:sp>
        <p:nvSpPr>
          <p:cNvPr id="194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945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95400" y="4114800"/>
            <a:ext cx="914400" cy="304800"/>
          </a:xfrm>
          <a:prstGeom prst="rect">
            <a:avLst/>
          </a:prstGeom>
          <a:noFill/>
        </p:spPr>
      </p:pic>
      <p:sp>
        <p:nvSpPr>
          <p:cNvPr id="1946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945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219200" y="4648200"/>
            <a:ext cx="160020" cy="4572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Specifications</a:t>
            </a:r>
            <a:endParaRPr lang="en-US" b="1" dirty="0">
              <a:solidFill>
                <a:schemeClr val="accent5">
                  <a:lumMod val="50000"/>
                </a:schemeClr>
              </a:solidFill>
            </a:endParaRPr>
          </a:p>
        </p:txBody>
      </p:sp>
      <p:graphicFrame>
        <p:nvGraphicFramePr>
          <p:cNvPr id="4" name="Content Placeholder 3"/>
          <p:cNvGraphicFramePr>
            <a:graphicFrameLocks noGrp="1"/>
          </p:cNvGraphicFramePr>
          <p:nvPr>
            <p:ph idx="1"/>
          </p:nvPr>
        </p:nvGraphicFramePr>
        <p:xfrm>
          <a:off x="457200" y="1600200"/>
          <a:ext cx="8229600" cy="3337560"/>
        </p:xfrm>
        <a:graphic>
          <a:graphicData uri="http://schemas.openxmlformats.org/drawingml/2006/table">
            <a:tbl>
              <a:tblPr firstRow="1" bandRow="1">
                <a:tableStyleId>{5C22544A-7EE6-4342-B048-85BDC9FD1C3A}</a:tableStyleId>
              </a:tblPr>
              <a:tblGrid>
                <a:gridCol w="1007706"/>
                <a:gridCol w="4870580"/>
                <a:gridCol w="2351314"/>
              </a:tblGrid>
              <a:tr h="370840">
                <a:tc>
                  <a:txBody>
                    <a:bodyPr/>
                    <a:lstStyle/>
                    <a:p>
                      <a:r>
                        <a:rPr lang="en-US" dirty="0" err="1" smtClean="0"/>
                        <a:t>S.No</a:t>
                      </a:r>
                      <a:endParaRPr lang="en-US" dirty="0"/>
                    </a:p>
                  </a:txBody>
                  <a:tcPr marL="100771" marR="100771"/>
                </a:tc>
                <a:tc>
                  <a:txBody>
                    <a:bodyPr/>
                    <a:lstStyle/>
                    <a:p>
                      <a:r>
                        <a:rPr lang="en-US" dirty="0" smtClean="0"/>
                        <a:t>Parameter</a:t>
                      </a:r>
                      <a:endParaRPr lang="en-US" dirty="0"/>
                    </a:p>
                  </a:txBody>
                  <a:tcPr marL="100771" marR="100771"/>
                </a:tc>
                <a:tc>
                  <a:txBody>
                    <a:bodyPr/>
                    <a:lstStyle/>
                    <a:p>
                      <a:r>
                        <a:rPr lang="en-US" dirty="0" smtClean="0"/>
                        <a:t>Value</a:t>
                      </a:r>
                      <a:endParaRPr lang="en-US" dirty="0"/>
                    </a:p>
                  </a:txBody>
                  <a:tcPr marL="100771" marR="100771"/>
                </a:tc>
              </a:tr>
              <a:tr h="370840">
                <a:tc>
                  <a:txBody>
                    <a:bodyPr/>
                    <a:lstStyle/>
                    <a:p>
                      <a:r>
                        <a:rPr lang="en-US" dirty="0" smtClean="0"/>
                        <a:t>1</a:t>
                      </a:r>
                      <a:endParaRPr lang="en-US" dirty="0"/>
                    </a:p>
                  </a:txBody>
                  <a:tcPr marL="100771" marR="100771"/>
                </a:tc>
                <a:tc>
                  <a:txBody>
                    <a:bodyPr/>
                    <a:lstStyle/>
                    <a:p>
                      <a:r>
                        <a:rPr lang="en-US" dirty="0" smtClean="0"/>
                        <a:t>Pedal</a:t>
                      </a:r>
                      <a:r>
                        <a:rPr lang="en-US" baseline="0" dirty="0" smtClean="0"/>
                        <a:t> Ratio</a:t>
                      </a:r>
                      <a:endParaRPr lang="en-US" dirty="0"/>
                    </a:p>
                  </a:txBody>
                  <a:tcPr marL="100771" marR="100771"/>
                </a:tc>
                <a:tc>
                  <a:txBody>
                    <a:bodyPr/>
                    <a:lstStyle/>
                    <a:p>
                      <a:r>
                        <a:rPr lang="en-US" dirty="0" smtClean="0"/>
                        <a:t>6:1</a:t>
                      </a:r>
                      <a:endParaRPr lang="en-US" dirty="0"/>
                    </a:p>
                  </a:txBody>
                  <a:tcPr marL="100771" marR="100771"/>
                </a:tc>
              </a:tr>
              <a:tr h="370840">
                <a:tc>
                  <a:txBody>
                    <a:bodyPr/>
                    <a:lstStyle/>
                    <a:p>
                      <a:r>
                        <a:rPr lang="en-US" dirty="0" smtClean="0"/>
                        <a:t>2</a:t>
                      </a:r>
                      <a:endParaRPr lang="en-US" dirty="0"/>
                    </a:p>
                  </a:txBody>
                  <a:tcPr marL="100771" marR="100771"/>
                </a:tc>
                <a:tc>
                  <a:txBody>
                    <a:bodyPr/>
                    <a:lstStyle/>
                    <a:p>
                      <a:r>
                        <a:rPr lang="en-US" dirty="0" smtClean="0"/>
                        <a:t>Tandem</a:t>
                      </a:r>
                      <a:r>
                        <a:rPr lang="en-US" baseline="0" dirty="0" smtClean="0"/>
                        <a:t> Master Cylinder bore diameter</a:t>
                      </a:r>
                      <a:endParaRPr lang="en-US" dirty="0"/>
                    </a:p>
                  </a:txBody>
                  <a:tcPr marL="100771" marR="100771"/>
                </a:tc>
                <a:tc>
                  <a:txBody>
                    <a:bodyPr/>
                    <a:lstStyle/>
                    <a:p>
                      <a:r>
                        <a:rPr lang="en-US" dirty="0" smtClean="0"/>
                        <a:t>19.05 mm</a:t>
                      </a:r>
                      <a:endParaRPr lang="en-US" dirty="0"/>
                    </a:p>
                  </a:txBody>
                  <a:tcPr marL="100771" marR="100771"/>
                </a:tc>
              </a:tr>
              <a:tr h="370840">
                <a:tc>
                  <a:txBody>
                    <a:bodyPr/>
                    <a:lstStyle/>
                    <a:p>
                      <a:r>
                        <a:rPr lang="en-US" dirty="0" smtClean="0"/>
                        <a:t>3</a:t>
                      </a:r>
                      <a:endParaRPr lang="en-US" dirty="0"/>
                    </a:p>
                  </a:txBody>
                  <a:tcPr marL="100771" marR="100771"/>
                </a:tc>
                <a:tc>
                  <a:txBody>
                    <a:bodyPr/>
                    <a:lstStyle/>
                    <a:p>
                      <a:r>
                        <a:rPr lang="en-US" dirty="0" smtClean="0"/>
                        <a:t>Brake line diameter </a:t>
                      </a:r>
                      <a:endParaRPr lang="en-US" dirty="0"/>
                    </a:p>
                  </a:txBody>
                  <a:tcPr marL="100771" marR="100771"/>
                </a:tc>
                <a:tc>
                  <a:txBody>
                    <a:bodyPr/>
                    <a:lstStyle/>
                    <a:p>
                      <a:r>
                        <a:rPr lang="en-US" dirty="0" smtClean="0"/>
                        <a:t>9.525 mm</a:t>
                      </a:r>
                      <a:endParaRPr lang="en-US" dirty="0"/>
                    </a:p>
                  </a:txBody>
                  <a:tcPr marL="100771" marR="100771"/>
                </a:tc>
              </a:tr>
              <a:tr h="370840">
                <a:tc>
                  <a:txBody>
                    <a:bodyPr/>
                    <a:lstStyle/>
                    <a:p>
                      <a:r>
                        <a:rPr lang="en-US" dirty="0" smtClean="0"/>
                        <a:t>4</a:t>
                      </a:r>
                      <a:endParaRPr lang="en-US" dirty="0"/>
                    </a:p>
                  </a:txBody>
                  <a:tcPr marL="100771" marR="100771"/>
                </a:tc>
                <a:tc>
                  <a:txBody>
                    <a:bodyPr/>
                    <a:lstStyle/>
                    <a:p>
                      <a:r>
                        <a:rPr lang="en-US" dirty="0" smtClean="0"/>
                        <a:t>Brake line pressure</a:t>
                      </a:r>
                      <a:endParaRPr lang="en-US" dirty="0"/>
                    </a:p>
                  </a:txBody>
                  <a:tcPr marL="100771" marR="100771"/>
                </a:tc>
                <a:tc>
                  <a:txBody>
                    <a:bodyPr/>
                    <a:lstStyle/>
                    <a:p>
                      <a:r>
                        <a:rPr lang="en-US" dirty="0" smtClean="0"/>
                        <a:t>2.0644 M Pa</a:t>
                      </a:r>
                      <a:endParaRPr lang="en-US" dirty="0"/>
                    </a:p>
                  </a:txBody>
                  <a:tcPr marL="100771" marR="100771"/>
                </a:tc>
              </a:tr>
              <a:tr h="370840">
                <a:tc>
                  <a:txBody>
                    <a:bodyPr/>
                    <a:lstStyle/>
                    <a:p>
                      <a:r>
                        <a:rPr lang="en-US" dirty="0" smtClean="0"/>
                        <a:t>5</a:t>
                      </a:r>
                      <a:endParaRPr lang="en-US" dirty="0"/>
                    </a:p>
                  </a:txBody>
                  <a:tcPr marL="100771" marR="100771"/>
                </a:tc>
                <a:tc>
                  <a:txBody>
                    <a:bodyPr/>
                    <a:lstStyle/>
                    <a:p>
                      <a:r>
                        <a:rPr lang="en-US" dirty="0" smtClean="0"/>
                        <a:t>Rotor diameter</a:t>
                      </a:r>
                      <a:endParaRPr lang="en-US" dirty="0"/>
                    </a:p>
                  </a:txBody>
                  <a:tcPr marL="100771" marR="100771"/>
                </a:tc>
                <a:tc>
                  <a:txBody>
                    <a:bodyPr/>
                    <a:lstStyle/>
                    <a:p>
                      <a:r>
                        <a:rPr lang="en-US" dirty="0" smtClean="0"/>
                        <a:t>182.88 mm</a:t>
                      </a:r>
                      <a:endParaRPr lang="en-US" dirty="0"/>
                    </a:p>
                  </a:txBody>
                  <a:tcPr marL="100771" marR="100771"/>
                </a:tc>
              </a:tr>
              <a:tr h="370840">
                <a:tc>
                  <a:txBody>
                    <a:bodyPr/>
                    <a:lstStyle/>
                    <a:p>
                      <a:r>
                        <a:rPr lang="en-US" dirty="0" smtClean="0"/>
                        <a:t>6</a:t>
                      </a:r>
                      <a:endParaRPr lang="en-US" dirty="0"/>
                    </a:p>
                  </a:txBody>
                  <a:tcPr marL="100771" marR="100771"/>
                </a:tc>
                <a:tc>
                  <a:txBody>
                    <a:bodyPr/>
                    <a:lstStyle/>
                    <a:p>
                      <a:r>
                        <a:rPr lang="en-US" dirty="0" smtClean="0"/>
                        <a:t>Braking</a:t>
                      </a:r>
                      <a:r>
                        <a:rPr lang="en-US" baseline="0" dirty="0" smtClean="0"/>
                        <a:t> Force</a:t>
                      </a:r>
                      <a:endParaRPr lang="en-US" dirty="0"/>
                    </a:p>
                  </a:txBody>
                  <a:tcPr marL="100771" marR="100771"/>
                </a:tc>
                <a:tc>
                  <a:txBody>
                    <a:bodyPr/>
                    <a:lstStyle/>
                    <a:p>
                      <a:r>
                        <a:rPr lang="en-US" dirty="0" smtClean="0"/>
                        <a:t>2092.09384 N</a:t>
                      </a:r>
                      <a:endParaRPr lang="en-US" dirty="0"/>
                    </a:p>
                  </a:txBody>
                  <a:tcPr marL="100771" marR="100771"/>
                </a:tc>
              </a:tr>
              <a:tr h="370840">
                <a:tc>
                  <a:txBody>
                    <a:bodyPr/>
                    <a:lstStyle/>
                    <a:p>
                      <a:r>
                        <a:rPr lang="en-US" dirty="0" smtClean="0"/>
                        <a:t>7</a:t>
                      </a:r>
                      <a:endParaRPr lang="en-US" dirty="0"/>
                    </a:p>
                  </a:txBody>
                  <a:tcPr marL="100771" marR="100771"/>
                </a:tc>
                <a:tc>
                  <a:txBody>
                    <a:bodyPr/>
                    <a:lstStyle/>
                    <a:p>
                      <a:r>
                        <a:rPr lang="en-US" dirty="0" smtClean="0"/>
                        <a:t>Braking Torque</a:t>
                      </a:r>
                      <a:endParaRPr lang="en-US" dirty="0"/>
                    </a:p>
                  </a:txBody>
                  <a:tcPr marL="100771" marR="100771"/>
                </a:tc>
                <a:tc>
                  <a:txBody>
                    <a:bodyPr/>
                    <a:lstStyle/>
                    <a:p>
                      <a:r>
                        <a:rPr lang="en-US" dirty="0" smtClean="0"/>
                        <a:t>1991.301067 N--m</a:t>
                      </a:r>
                      <a:endParaRPr lang="en-US" dirty="0"/>
                    </a:p>
                  </a:txBody>
                  <a:tcPr marL="100771" marR="100771"/>
                </a:tc>
              </a:tr>
              <a:tr h="370840">
                <a:tc>
                  <a:txBody>
                    <a:bodyPr/>
                    <a:lstStyle/>
                    <a:p>
                      <a:r>
                        <a:rPr lang="en-US" dirty="0" smtClean="0"/>
                        <a:t>8</a:t>
                      </a:r>
                      <a:endParaRPr lang="en-US" dirty="0"/>
                    </a:p>
                  </a:txBody>
                  <a:tcPr marL="100771" marR="100771"/>
                </a:tc>
                <a:tc>
                  <a:txBody>
                    <a:bodyPr/>
                    <a:lstStyle/>
                    <a:p>
                      <a:r>
                        <a:rPr lang="en-US" dirty="0" smtClean="0"/>
                        <a:t>Stopping Distance</a:t>
                      </a:r>
                      <a:endParaRPr lang="en-US" dirty="0"/>
                    </a:p>
                  </a:txBody>
                  <a:tcPr marL="100771" marR="100771"/>
                </a:tc>
                <a:tc>
                  <a:txBody>
                    <a:bodyPr/>
                    <a:lstStyle/>
                    <a:p>
                      <a:r>
                        <a:rPr lang="en-US" dirty="0" smtClean="0"/>
                        <a:t>13.27 m</a:t>
                      </a:r>
                      <a:endParaRPr lang="en-US" dirty="0"/>
                    </a:p>
                  </a:txBody>
                  <a:tcPr marL="100771" marR="100771"/>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Innovation</a:t>
            </a:r>
            <a:endParaRPr lang="en-IN" sz="4800" b="1" dirty="0">
              <a:solidFill>
                <a:schemeClr val="accent5">
                  <a:lumMod val="50000"/>
                </a:schemeClr>
              </a:solidFill>
            </a:endParaRPr>
          </a:p>
        </p:txBody>
      </p:sp>
      <p:sp>
        <p:nvSpPr>
          <p:cNvPr id="3" name="Content Placeholder 2"/>
          <p:cNvSpPr>
            <a:spLocks noGrp="1"/>
          </p:cNvSpPr>
          <p:nvPr>
            <p:ph idx="1"/>
          </p:nvPr>
        </p:nvSpPr>
        <p:spPr/>
        <p:txBody>
          <a:bodyPr/>
          <a:lstStyle/>
          <a:p>
            <a:r>
              <a:rPr lang="en-US" dirty="0" smtClean="0"/>
              <a:t>Electronic Parking Brakes</a:t>
            </a:r>
          </a:p>
          <a:p>
            <a:pPr lvl="1"/>
            <a:r>
              <a:rPr lang="en-US" dirty="0" smtClean="0"/>
              <a:t>Solenoid valve(Brake fluid control)</a:t>
            </a:r>
          </a:p>
          <a:p>
            <a:pPr lvl="1"/>
            <a:r>
              <a:rPr lang="en-US" dirty="0" smtClean="0"/>
              <a:t>In ON state normal braking action</a:t>
            </a:r>
          </a:p>
          <a:p>
            <a:pPr lvl="1"/>
            <a:r>
              <a:rPr lang="en-US" dirty="0" smtClean="0"/>
              <a:t>After brake pedal floored switch on control button</a:t>
            </a:r>
          </a:p>
          <a:p>
            <a:pPr lvl="1"/>
            <a:r>
              <a:rPr lang="en-US" dirty="0" smtClean="0"/>
              <a:t>Valve closes &amp; brake fluid locked in place</a:t>
            </a:r>
          </a:p>
          <a:p>
            <a:pPr lvl="1"/>
            <a:r>
              <a:rPr lang="en-US" dirty="0" smtClean="0"/>
              <a:t>In front 2 wheels</a:t>
            </a:r>
          </a:p>
          <a:p>
            <a:pPr lvl="1"/>
            <a:endParaRPr lang="en-US" dirty="0" smtClean="0"/>
          </a:p>
          <a:p>
            <a:pPr lvl="1"/>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chemeClr val="accent5">
                    <a:lumMod val="50000"/>
                  </a:schemeClr>
                </a:solidFill>
              </a:rPr>
              <a:t>STEERING</a:t>
            </a:r>
            <a:endParaRPr lang="en-IN" sz="5400" b="1" dirty="0">
              <a:solidFill>
                <a:schemeClr val="accent5">
                  <a:lumMod val="50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1979712" y="1628800"/>
            <a:ext cx="5210175" cy="5029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solidFill>
                  <a:schemeClr val="accent5">
                    <a:lumMod val="50000"/>
                  </a:schemeClr>
                </a:solidFill>
              </a:rPr>
              <a:t>DFMEA</a:t>
            </a:r>
            <a:endParaRPr lang="en-IN" b="1" dirty="0">
              <a:solidFill>
                <a:schemeClr val="accent5">
                  <a:lumMod val="50000"/>
                </a:schemeClr>
              </a:solidFill>
            </a:endParaRPr>
          </a:p>
        </p:txBody>
      </p:sp>
      <p:graphicFrame>
        <p:nvGraphicFramePr>
          <p:cNvPr id="5" name="Table 4"/>
          <p:cNvGraphicFramePr>
            <a:graphicFrameLocks noGrp="1"/>
          </p:cNvGraphicFramePr>
          <p:nvPr/>
        </p:nvGraphicFramePr>
        <p:xfrm>
          <a:off x="0" y="1412777"/>
          <a:ext cx="9144000" cy="4133095"/>
        </p:xfrm>
        <a:graphic>
          <a:graphicData uri="http://schemas.openxmlformats.org/drawingml/2006/table">
            <a:tbl>
              <a:tblPr firstRow="1" bandRow="1">
                <a:tableStyleId>{5C22544A-7EE6-4342-B048-85BDC9FD1C3A}</a:tableStyleId>
              </a:tblPr>
              <a:tblGrid>
                <a:gridCol w="1547664"/>
                <a:gridCol w="2376264"/>
                <a:gridCol w="2448272"/>
                <a:gridCol w="2771800"/>
              </a:tblGrid>
              <a:tr h="278406">
                <a:tc>
                  <a:txBody>
                    <a:bodyPr/>
                    <a:lstStyle/>
                    <a:p>
                      <a:pPr algn="ctr" fontAlgn="b"/>
                      <a:r>
                        <a:rPr lang="en-IN" sz="1600" b="1" i="0" u="none" strike="noStrike" dirty="0">
                          <a:solidFill>
                            <a:srgbClr val="000000"/>
                          </a:solidFill>
                          <a:latin typeface="Calibri"/>
                        </a:rPr>
                        <a:t>Failure</a:t>
                      </a:r>
                    </a:p>
                  </a:txBody>
                  <a:tcPr marL="7177" marR="7177" marT="7177" marB="0" anchor="b"/>
                </a:tc>
                <a:tc>
                  <a:txBody>
                    <a:bodyPr/>
                    <a:lstStyle/>
                    <a:p>
                      <a:pPr algn="ctr" fontAlgn="b"/>
                      <a:r>
                        <a:rPr lang="en-IN" sz="1600" b="1" i="0" u="none" strike="noStrike" dirty="0">
                          <a:solidFill>
                            <a:srgbClr val="000000"/>
                          </a:solidFill>
                          <a:latin typeface="Calibri"/>
                        </a:rPr>
                        <a:t>Cause</a:t>
                      </a:r>
                    </a:p>
                  </a:txBody>
                  <a:tcPr marL="7177" marR="7177" marT="7177" marB="0" anchor="b"/>
                </a:tc>
                <a:tc>
                  <a:txBody>
                    <a:bodyPr/>
                    <a:lstStyle/>
                    <a:p>
                      <a:pPr algn="ctr" fontAlgn="b"/>
                      <a:r>
                        <a:rPr lang="en-IN" sz="1600" b="1" i="0" u="none" strike="noStrike" dirty="0">
                          <a:solidFill>
                            <a:srgbClr val="000000"/>
                          </a:solidFill>
                          <a:latin typeface="Calibri"/>
                        </a:rPr>
                        <a:t>Effect</a:t>
                      </a:r>
                    </a:p>
                  </a:txBody>
                  <a:tcPr marL="7177" marR="7177" marT="7177" marB="0" anchor="b"/>
                </a:tc>
                <a:tc>
                  <a:txBody>
                    <a:bodyPr/>
                    <a:lstStyle/>
                    <a:p>
                      <a:pPr algn="ctr" fontAlgn="b"/>
                      <a:r>
                        <a:rPr lang="en-IN" sz="1600" b="1" i="0" u="none" strike="noStrike" dirty="0">
                          <a:solidFill>
                            <a:srgbClr val="000000"/>
                          </a:solidFill>
                          <a:latin typeface="Calibri"/>
                        </a:rPr>
                        <a:t>Chance of occurrence</a:t>
                      </a:r>
                    </a:p>
                  </a:txBody>
                  <a:tcPr marL="7177" marR="7177" marT="7177" marB="0" anchor="b"/>
                </a:tc>
              </a:tr>
              <a:tr h="819299">
                <a:tc>
                  <a:txBody>
                    <a:bodyPr/>
                    <a:lstStyle/>
                    <a:p>
                      <a:pPr algn="ctr" fontAlgn="b"/>
                      <a:r>
                        <a:rPr lang="en-IN" sz="1800" b="0" i="0" u="none" strike="noStrike" dirty="0">
                          <a:solidFill>
                            <a:srgbClr val="000000"/>
                          </a:solidFill>
                          <a:latin typeface="Calibri"/>
                        </a:rPr>
                        <a:t>tie rod</a:t>
                      </a:r>
                    </a:p>
                  </a:txBody>
                  <a:tcPr marL="7177" marR="7177" marT="7177" marB="0" anchor="b"/>
                </a:tc>
                <a:tc>
                  <a:txBody>
                    <a:bodyPr/>
                    <a:lstStyle/>
                    <a:p>
                      <a:pPr algn="ctr" fontAlgn="b"/>
                      <a:r>
                        <a:rPr lang="en-IN" sz="1800" b="0" i="0" u="none" strike="noStrike" dirty="0">
                          <a:solidFill>
                            <a:srgbClr val="000000"/>
                          </a:solidFill>
                          <a:latin typeface="Calibri"/>
                        </a:rPr>
                        <a:t>fluctuating/variable loads</a:t>
                      </a:r>
                    </a:p>
                  </a:txBody>
                  <a:tcPr marL="7177" marR="7177" marT="7177" marB="0" anchor="b"/>
                </a:tc>
                <a:tc>
                  <a:txBody>
                    <a:bodyPr/>
                    <a:lstStyle/>
                    <a:p>
                      <a:pPr algn="ctr" fontAlgn="b"/>
                      <a:r>
                        <a:rPr lang="en-IN" sz="1800" b="0" i="0" u="none" strike="noStrike" dirty="0">
                          <a:solidFill>
                            <a:srgbClr val="000000"/>
                          </a:solidFill>
                          <a:latin typeface="Calibri"/>
                        </a:rPr>
                        <a:t>loss of steering</a:t>
                      </a:r>
                    </a:p>
                  </a:txBody>
                  <a:tcPr marL="7177" marR="7177" marT="7177" marB="0" anchor="b"/>
                </a:tc>
                <a:tc>
                  <a:txBody>
                    <a:bodyPr/>
                    <a:lstStyle/>
                    <a:p>
                      <a:pPr algn="ctr" fontAlgn="b"/>
                      <a:r>
                        <a:rPr lang="en-IN" sz="1800" b="0" i="0" u="none" strike="noStrike" dirty="0">
                          <a:solidFill>
                            <a:srgbClr val="000000"/>
                          </a:solidFill>
                          <a:latin typeface="Calibri"/>
                        </a:rPr>
                        <a:t>less depending upon material and stress induced</a:t>
                      </a:r>
                    </a:p>
                  </a:txBody>
                  <a:tcPr marL="7177" marR="7177" marT="7177" marB="0" anchor="b"/>
                </a:tc>
              </a:tr>
              <a:tr h="819299">
                <a:tc>
                  <a:txBody>
                    <a:bodyPr/>
                    <a:lstStyle/>
                    <a:p>
                      <a:pPr algn="ctr" fontAlgn="b"/>
                      <a:r>
                        <a:rPr lang="en-IN" sz="1800" b="0" i="0" u="none" strike="noStrike" dirty="0">
                          <a:solidFill>
                            <a:srgbClr val="000000"/>
                          </a:solidFill>
                          <a:latin typeface="Calibri"/>
                        </a:rPr>
                        <a:t>bearings</a:t>
                      </a:r>
                    </a:p>
                  </a:txBody>
                  <a:tcPr marL="7177" marR="7177" marT="7177" marB="0" anchor="b"/>
                </a:tc>
                <a:tc>
                  <a:txBody>
                    <a:bodyPr/>
                    <a:lstStyle/>
                    <a:p>
                      <a:pPr algn="ctr" fontAlgn="b"/>
                      <a:r>
                        <a:rPr lang="en-IN" sz="1800" b="0" i="0" u="none" strike="noStrike" dirty="0">
                          <a:solidFill>
                            <a:srgbClr val="000000"/>
                          </a:solidFill>
                          <a:latin typeface="Calibri"/>
                        </a:rPr>
                        <a:t>friction</a:t>
                      </a:r>
                    </a:p>
                  </a:txBody>
                  <a:tcPr marL="7177" marR="7177" marT="7177" marB="0" anchor="b"/>
                </a:tc>
                <a:tc>
                  <a:txBody>
                    <a:bodyPr/>
                    <a:lstStyle/>
                    <a:p>
                      <a:pPr algn="ctr" fontAlgn="b"/>
                      <a:r>
                        <a:rPr lang="en-IN" sz="1800" b="0" i="0" u="none" strike="noStrike" dirty="0">
                          <a:solidFill>
                            <a:srgbClr val="000000"/>
                          </a:solidFill>
                          <a:latin typeface="Calibri"/>
                        </a:rPr>
                        <a:t>steering wheel's movement is restricted</a:t>
                      </a:r>
                    </a:p>
                  </a:txBody>
                  <a:tcPr marL="7177" marR="7177" marT="7177" marB="0" anchor="b"/>
                </a:tc>
                <a:tc>
                  <a:txBody>
                    <a:bodyPr/>
                    <a:lstStyle/>
                    <a:p>
                      <a:pPr algn="ctr" fontAlgn="b"/>
                      <a:r>
                        <a:rPr lang="en-IN" sz="1800" b="0" i="0" u="none" strike="noStrike" dirty="0">
                          <a:solidFill>
                            <a:srgbClr val="000000"/>
                          </a:solidFill>
                          <a:latin typeface="Calibri"/>
                        </a:rPr>
                        <a:t>less depending upon material and bearing type</a:t>
                      </a:r>
                    </a:p>
                  </a:txBody>
                  <a:tcPr marL="7177" marR="7177" marT="7177" marB="0" anchor="b"/>
                </a:tc>
              </a:tr>
              <a:tr h="548853">
                <a:tc>
                  <a:txBody>
                    <a:bodyPr/>
                    <a:lstStyle/>
                    <a:p>
                      <a:pPr algn="ctr" fontAlgn="b"/>
                      <a:r>
                        <a:rPr lang="en-IN" sz="1800" b="0" i="0" u="none" strike="noStrike" dirty="0">
                          <a:solidFill>
                            <a:srgbClr val="000000"/>
                          </a:solidFill>
                          <a:latin typeface="Calibri"/>
                        </a:rPr>
                        <a:t>steering arm</a:t>
                      </a:r>
                    </a:p>
                  </a:txBody>
                  <a:tcPr marL="7177" marR="7177" marT="7177" marB="0" anchor="b"/>
                </a:tc>
                <a:tc>
                  <a:txBody>
                    <a:bodyPr/>
                    <a:lstStyle/>
                    <a:p>
                      <a:pPr algn="ctr" fontAlgn="b"/>
                      <a:r>
                        <a:rPr lang="en-IN" sz="1800" b="0" i="0" u="none" strike="noStrike" dirty="0">
                          <a:solidFill>
                            <a:srgbClr val="000000"/>
                          </a:solidFill>
                          <a:latin typeface="Calibri"/>
                        </a:rPr>
                        <a:t>bump steer</a:t>
                      </a:r>
                    </a:p>
                  </a:txBody>
                  <a:tcPr marL="7177" marR="7177" marT="7177" marB="0" anchor="b"/>
                </a:tc>
                <a:tc>
                  <a:txBody>
                    <a:bodyPr/>
                    <a:lstStyle/>
                    <a:p>
                      <a:pPr algn="ctr" fontAlgn="b"/>
                      <a:r>
                        <a:rPr lang="en-IN" sz="1800" b="0" i="0" u="none" strike="noStrike" dirty="0">
                          <a:solidFill>
                            <a:srgbClr val="000000"/>
                          </a:solidFill>
                          <a:latin typeface="Calibri"/>
                        </a:rPr>
                        <a:t>failure </a:t>
                      </a:r>
                      <a:r>
                        <a:rPr lang="en-IN" sz="1800" b="0" i="0" u="none" strike="noStrike" dirty="0" smtClean="0">
                          <a:solidFill>
                            <a:srgbClr val="000000"/>
                          </a:solidFill>
                          <a:latin typeface="Calibri"/>
                        </a:rPr>
                        <a:t>of </a:t>
                      </a:r>
                      <a:r>
                        <a:rPr lang="en-IN" sz="1800" b="0" i="0" u="none" strike="noStrike" dirty="0">
                          <a:solidFill>
                            <a:srgbClr val="000000"/>
                          </a:solidFill>
                          <a:latin typeface="Calibri"/>
                        </a:rPr>
                        <a:t>steering system</a:t>
                      </a:r>
                    </a:p>
                  </a:txBody>
                  <a:tcPr marL="7177" marR="7177" marT="7177" marB="0" anchor="b"/>
                </a:tc>
                <a:tc>
                  <a:txBody>
                    <a:bodyPr/>
                    <a:lstStyle/>
                    <a:p>
                      <a:pPr algn="ctr" fontAlgn="b"/>
                      <a:r>
                        <a:rPr lang="en-IN" sz="1800" b="0" i="0" u="none" strike="noStrike" dirty="0">
                          <a:solidFill>
                            <a:srgbClr val="000000"/>
                          </a:solidFill>
                          <a:latin typeface="Calibri"/>
                        </a:rPr>
                        <a:t>less as effect is adjusted by geometry</a:t>
                      </a:r>
                    </a:p>
                  </a:txBody>
                  <a:tcPr marL="7177" marR="7177" marT="7177" marB="0" anchor="b"/>
                </a:tc>
              </a:tr>
              <a:tr h="819299">
                <a:tc>
                  <a:txBody>
                    <a:bodyPr/>
                    <a:lstStyle/>
                    <a:p>
                      <a:pPr algn="ctr" fontAlgn="b"/>
                      <a:r>
                        <a:rPr lang="en-IN" sz="1800" b="0" i="0" u="none" strike="noStrike" dirty="0">
                          <a:solidFill>
                            <a:srgbClr val="000000"/>
                          </a:solidFill>
                          <a:latin typeface="Calibri"/>
                        </a:rPr>
                        <a:t>joints</a:t>
                      </a:r>
                    </a:p>
                  </a:txBody>
                  <a:tcPr marL="7177" marR="7177" marT="7177" marB="0" anchor="b"/>
                </a:tc>
                <a:tc>
                  <a:txBody>
                    <a:bodyPr/>
                    <a:lstStyle/>
                    <a:p>
                      <a:pPr algn="ctr" fontAlgn="b"/>
                      <a:r>
                        <a:rPr lang="en-IN" sz="1800" b="0" i="0" u="none" strike="noStrike" dirty="0">
                          <a:solidFill>
                            <a:srgbClr val="000000"/>
                          </a:solidFill>
                          <a:latin typeface="Calibri"/>
                        </a:rPr>
                        <a:t>variable stress in different directions</a:t>
                      </a:r>
                    </a:p>
                  </a:txBody>
                  <a:tcPr marL="7177" marR="7177" marT="7177" marB="0" anchor="b"/>
                </a:tc>
                <a:tc>
                  <a:txBody>
                    <a:bodyPr/>
                    <a:lstStyle/>
                    <a:p>
                      <a:pPr algn="ctr" fontAlgn="b"/>
                      <a:r>
                        <a:rPr lang="en-IN" sz="1800" b="0" i="0" u="none" strike="noStrike" dirty="0">
                          <a:solidFill>
                            <a:srgbClr val="000000"/>
                          </a:solidFill>
                          <a:latin typeface="Calibri"/>
                        </a:rPr>
                        <a:t>failure </a:t>
                      </a:r>
                      <a:r>
                        <a:rPr lang="en-IN" sz="1800" b="0" i="0" u="none" strike="noStrike" dirty="0" smtClean="0">
                          <a:solidFill>
                            <a:srgbClr val="000000"/>
                          </a:solidFill>
                          <a:latin typeface="Calibri"/>
                        </a:rPr>
                        <a:t>of </a:t>
                      </a:r>
                      <a:r>
                        <a:rPr lang="en-IN" sz="1800" b="0" i="0" u="none" strike="noStrike" dirty="0">
                          <a:solidFill>
                            <a:srgbClr val="000000"/>
                          </a:solidFill>
                          <a:latin typeface="Calibri"/>
                        </a:rPr>
                        <a:t>steering system</a:t>
                      </a:r>
                    </a:p>
                  </a:txBody>
                  <a:tcPr marL="7177" marR="7177" marT="7177" marB="0" anchor="b"/>
                </a:tc>
                <a:tc>
                  <a:txBody>
                    <a:bodyPr/>
                    <a:lstStyle/>
                    <a:p>
                      <a:pPr algn="ctr" fontAlgn="b"/>
                      <a:r>
                        <a:rPr lang="en-IN" sz="1800" b="0" i="0" u="none" strike="noStrike" dirty="0">
                          <a:solidFill>
                            <a:srgbClr val="000000"/>
                          </a:solidFill>
                          <a:latin typeface="Calibri"/>
                        </a:rPr>
                        <a:t>less depending on the quality of threads and quality of joints</a:t>
                      </a:r>
                    </a:p>
                  </a:txBody>
                  <a:tcPr marL="7177" marR="7177" marT="7177" marB="0" anchor="b"/>
                </a:tc>
              </a:tr>
              <a:tr h="819299">
                <a:tc>
                  <a:txBody>
                    <a:bodyPr/>
                    <a:lstStyle/>
                    <a:p>
                      <a:pPr algn="ctr" fontAlgn="b"/>
                      <a:r>
                        <a:rPr lang="en-IN" sz="1800" b="0" i="0" u="none" strike="noStrike" dirty="0">
                          <a:solidFill>
                            <a:srgbClr val="000000"/>
                          </a:solidFill>
                          <a:latin typeface="Calibri"/>
                        </a:rPr>
                        <a:t>rack</a:t>
                      </a:r>
                    </a:p>
                  </a:txBody>
                  <a:tcPr marL="7177" marR="7177" marT="7177" marB="0" anchor="b"/>
                </a:tc>
                <a:tc>
                  <a:txBody>
                    <a:bodyPr/>
                    <a:lstStyle/>
                    <a:p>
                      <a:pPr algn="ctr" fontAlgn="b"/>
                      <a:r>
                        <a:rPr lang="en-IN" sz="1800" b="0" i="0" u="none" strike="noStrike" dirty="0">
                          <a:solidFill>
                            <a:srgbClr val="000000"/>
                          </a:solidFill>
                          <a:latin typeface="Calibri"/>
                        </a:rPr>
                        <a:t>excessive use of pinion over it</a:t>
                      </a:r>
                    </a:p>
                  </a:txBody>
                  <a:tcPr marL="7177" marR="7177" marT="7177" marB="0" anchor="b"/>
                </a:tc>
                <a:tc>
                  <a:txBody>
                    <a:bodyPr/>
                    <a:lstStyle/>
                    <a:p>
                      <a:pPr algn="ctr" fontAlgn="b"/>
                      <a:r>
                        <a:rPr lang="en-IN" sz="1800" b="0" i="0" u="none" strike="noStrike" dirty="0">
                          <a:solidFill>
                            <a:srgbClr val="000000"/>
                          </a:solidFill>
                          <a:latin typeface="Calibri"/>
                        </a:rPr>
                        <a:t>undercutting in teeth and loss in precision of steering</a:t>
                      </a:r>
                    </a:p>
                  </a:txBody>
                  <a:tcPr marL="7177" marR="7177" marT="7177" marB="0" anchor="b"/>
                </a:tc>
                <a:tc>
                  <a:txBody>
                    <a:bodyPr/>
                    <a:lstStyle/>
                    <a:p>
                      <a:pPr algn="ctr" fontAlgn="b"/>
                      <a:r>
                        <a:rPr lang="en-IN" sz="1800" b="0" i="0" u="none" strike="noStrike" dirty="0">
                          <a:solidFill>
                            <a:srgbClr val="000000"/>
                          </a:solidFill>
                          <a:latin typeface="Calibri"/>
                        </a:rPr>
                        <a:t>depending on quality of product purchased and </a:t>
                      </a:r>
                      <a:r>
                        <a:rPr lang="en-IN" sz="1800" b="0" i="0" u="none" strike="noStrike" dirty="0" smtClean="0">
                          <a:solidFill>
                            <a:srgbClr val="000000"/>
                          </a:solidFill>
                          <a:latin typeface="Calibri"/>
                        </a:rPr>
                        <a:t>repetitive </a:t>
                      </a:r>
                      <a:r>
                        <a:rPr lang="en-IN" sz="1800" b="0" i="0" u="none" strike="noStrike" dirty="0">
                          <a:solidFill>
                            <a:srgbClr val="000000"/>
                          </a:solidFill>
                          <a:latin typeface="Calibri"/>
                        </a:rPr>
                        <a:t>use</a:t>
                      </a:r>
                    </a:p>
                  </a:txBody>
                  <a:tcPr marL="7177" marR="7177" marT="7177" marB="0" anchor="b"/>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b="1" dirty="0" smtClean="0">
                <a:solidFill>
                  <a:schemeClr val="accent5">
                    <a:lumMod val="50000"/>
                  </a:schemeClr>
                </a:solidFill>
              </a:rPr>
              <a:t>Design Methodology</a:t>
            </a:r>
            <a:endParaRPr lang="en-IN" sz="4800" b="1" dirty="0">
              <a:solidFill>
                <a:schemeClr val="accent5">
                  <a:lumMod val="50000"/>
                </a:schemeClr>
              </a:solidFill>
            </a:endParaRPr>
          </a:p>
        </p:txBody>
      </p:sp>
      <p:sp>
        <p:nvSpPr>
          <p:cNvPr id="5" name="Content Placeholder 4"/>
          <p:cNvSpPr>
            <a:spLocks noGrp="1"/>
          </p:cNvSpPr>
          <p:nvPr>
            <p:ph idx="1"/>
          </p:nvPr>
        </p:nvSpPr>
        <p:spPr/>
        <p:txBody>
          <a:bodyPr>
            <a:normAutofit lnSpcReduction="10000"/>
          </a:bodyPr>
          <a:lstStyle/>
          <a:p>
            <a:pPr marL="514350" indent="-514350"/>
            <a:r>
              <a:rPr lang="en-US" dirty="0" smtClean="0"/>
              <a:t>Choice of steering system : central rack and pinion</a:t>
            </a:r>
          </a:p>
          <a:p>
            <a:pPr marL="914400" lvl="1" indent="-514350"/>
            <a:r>
              <a:rPr lang="en-US" dirty="0" smtClean="0"/>
              <a:t>Justification : economical for low loads, easily available</a:t>
            </a:r>
          </a:p>
          <a:p>
            <a:pPr marL="514350" indent="-514350"/>
            <a:r>
              <a:rPr lang="en-IN" dirty="0" smtClean="0"/>
              <a:t>Choice of steering geometry : Ackermann (photo)</a:t>
            </a:r>
          </a:p>
          <a:p>
            <a:pPr marL="914400" lvl="1" indent="-514350"/>
            <a:r>
              <a:rPr lang="en-IN" dirty="0" smtClean="0"/>
              <a:t>Justification : reduced wear rate of tyres , ease in  manoeuvrability</a:t>
            </a:r>
          </a:p>
          <a:p>
            <a:pPr marL="514350" indent="-514350">
              <a:buNone/>
            </a:pPr>
            <a:r>
              <a:rPr lang="en-IN" dirty="0" smtClean="0"/>
              <a:t> </a:t>
            </a:r>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dirty="0" smtClean="0">
                <a:solidFill>
                  <a:schemeClr val="accent5">
                    <a:lumMod val="50000"/>
                  </a:schemeClr>
                </a:solidFill>
              </a:rPr>
              <a:t>Flow of Calculations</a:t>
            </a:r>
            <a:endParaRPr lang="en-IN" sz="4800" b="1" dirty="0">
              <a:solidFill>
                <a:schemeClr val="accent5">
                  <a:lumMod val="50000"/>
                </a:schemeClr>
              </a:solidFill>
            </a:endParaRPr>
          </a:p>
        </p:txBody>
      </p:sp>
      <p:sp>
        <p:nvSpPr>
          <p:cNvPr id="3" name="Content Placeholder 2"/>
          <p:cNvSpPr>
            <a:spLocks noGrp="1"/>
          </p:cNvSpPr>
          <p:nvPr>
            <p:ph idx="1"/>
          </p:nvPr>
        </p:nvSpPr>
        <p:spPr/>
        <p:txBody>
          <a:bodyPr/>
          <a:lstStyle/>
          <a:p>
            <a:r>
              <a:rPr lang="en-IN" dirty="0" smtClean="0"/>
              <a:t>C-factor</a:t>
            </a:r>
          </a:p>
          <a:p>
            <a:r>
              <a:rPr lang="en-IN" dirty="0" smtClean="0"/>
              <a:t>Steering arm length</a:t>
            </a:r>
          </a:p>
          <a:p>
            <a:r>
              <a:rPr lang="en-IN" dirty="0" smtClean="0"/>
              <a:t>Steering ratio</a:t>
            </a:r>
          </a:p>
          <a:p>
            <a:r>
              <a:rPr lang="en-IN" dirty="0" smtClean="0"/>
              <a:t>Average steer angle</a:t>
            </a:r>
          </a:p>
          <a:p>
            <a:r>
              <a:rPr lang="en-IN" dirty="0" smtClean="0"/>
              <a:t>Ackermann angle</a:t>
            </a:r>
            <a:endParaRPr lang="en-I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dirty="0">
                <a:solidFill>
                  <a:schemeClr val="accent5">
                    <a:lumMod val="50000"/>
                  </a:schemeClr>
                </a:solidFill>
              </a:rPr>
              <a:t>S</a:t>
            </a:r>
            <a:r>
              <a:rPr lang="en-IN" sz="4800" b="1" dirty="0" smtClean="0">
                <a:solidFill>
                  <a:schemeClr val="accent5">
                    <a:lumMod val="50000"/>
                  </a:schemeClr>
                </a:solidFill>
              </a:rPr>
              <a:t>pecifications</a:t>
            </a:r>
            <a:endParaRPr lang="en-IN" sz="4800" b="1" dirty="0">
              <a:solidFill>
                <a:schemeClr val="accent5">
                  <a:lumMod val="50000"/>
                </a:schemeClr>
              </a:solidFill>
            </a:endParaRPr>
          </a:p>
        </p:txBody>
      </p:sp>
      <p:graphicFrame>
        <p:nvGraphicFramePr>
          <p:cNvPr id="4" name="Content Placeholder 3"/>
          <p:cNvGraphicFramePr>
            <a:graphicFrameLocks noGrp="1"/>
          </p:cNvGraphicFramePr>
          <p:nvPr>
            <p:ph idx="1"/>
          </p:nvPr>
        </p:nvGraphicFramePr>
        <p:xfrm>
          <a:off x="457200" y="1600200"/>
          <a:ext cx="8229600" cy="2560320"/>
        </p:xfrm>
        <a:graphic>
          <a:graphicData uri="http://schemas.openxmlformats.org/drawingml/2006/table">
            <a:tbl>
              <a:tblPr firstRow="1" bandRow="1">
                <a:tableStyleId>{5C22544A-7EE6-4342-B048-85BDC9FD1C3A}</a:tableStyleId>
              </a:tblPr>
              <a:tblGrid>
                <a:gridCol w="4114800"/>
                <a:gridCol w="4114800"/>
              </a:tblGrid>
              <a:tr h="250825">
                <a:tc>
                  <a:txBody>
                    <a:bodyPr/>
                    <a:lstStyle/>
                    <a:p>
                      <a:r>
                        <a:rPr lang="en-IN" dirty="0" smtClean="0"/>
                        <a:t>PARAMETER</a:t>
                      </a:r>
                      <a:endParaRPr lang="en-IN" dirty="0"/>
                    </a:p>
                  </a:txBody>
                  <a:tcPr/>
                </a:tc>
                <a:tc>
                  <a:txBody>
                    <a:bodyPr/>
                    <a:lstStyle/>
                    <a:p>
                      <a:r>
                        <a:rPr lang="en-IN" dirty="0" smtClean="0"/>
                        <a:t>SPECIFICATION</a:t>
                      </a:r>
                      <a:r>
                        <a:rPr lang="en-IN" baseline="0" dirty="0" smtClean="0"/>
                        <a:t> </a:t>
                      </a:r>
                      <a:endParaRPr lang="en-IN" dirty="0"/>
                    </a:p>
                  </a:txBody>
                  <a:tcPr/>
                </a:tc>
              </a:tr>
              <a:tr h="250825">
                <a:tc>
                  <a:txBody>
                    <a:bodyPr/>
                    <a:lstStyle/>
                    <a:p>
                      <a:r>
                        <a:rPr lang="en-IN" dirty="0" smtClean="0"/>
                        <a:t>Ackermann</a:t>
                      </a:r>
                      <a:r>
                        <a:rPr lang="en-IN" baseline="0" dirty="0" smtClean="0"/>
                        <a:t> angle</a:t>
                      </a:r>
                      <a:endParaRPr lang="en-IN" dirty="0"/>
                    </a:p>
                  </a:txBody>
                  <a:tcPr/>
                </a:tc>
                <a:tc>
                  <a:txBody>
                    <a:bodyPr/>
                    <a:lstStyle/>
                    <a:p>
                      <a:r>
                        <a:rPr lang="en-IN" dirty="0" smtClean="0"/>
                        <a:t>24 </a:t>
                      </a:r>
                      <a:r>
                        <a:rPr lang="en-IN" baseline="30000" dirty="0" smtClean="0"/>
                        <a:t>0</a:t>
                      </a:r>
                      <a:endParaRPr lang="en-IN" baseline="30000" dirty="0"/>
                    </a:p>
                  </a:txBody>
                  <a:tcPr/>
                </a:tc>
              </a:tr>
              <a:tr h="250825">
                <a:tc>
                  <a:txBody>
                    <a:bodyPr/>
                    <a:lstStyle/>
                    <a:p>
                      <a:r>
                        <a:rPr lang="en-IN" dirty="0" smtClean="0"/>
                        <a:t>Steering ratio</a:t>
                      </a:r>
                      <a:endParaRPr lang="en-IN" dirty="0"/>
                    </a:p>
                  </a:txBody>
                  <a:tcPr/>
                </a:tc>
                <a:tc>
                  <a:txBody>
                    <a:bodyPr/>
                    <a:lstStyle/>
                    <a:p>
                      <a:r>
                        <a:rPr lang="en-IN" dirty="0" smtClean="0"/>
                        <a:t>6.1:1</a:t>
                      </a:r>
                      <a:endParaRPr lang="en-IN" dirty="0"/>
                    </a:p>
                  </a:txBody>
                  <a:tcPr/>
                </a:tc>
              </a:tr>
              <a:tr h="250825">
                <a:tc>
                  <a:txBody>
                    <a:bodyPr/>
                    <a:lstStyle/>
                    <a:p>
                      <a:r>
                        <a:rPr lang="en-IN" dirty="0" smtClean="0"/>
                        <a:t>Wheel turn angle</a:t>
                      </a:r>
                      <a:endParaRPr lang="en-IN" dirty="0"/>
                    </a:p>
                  </a:txBody>
                  <a:tcPr/>
                </a:tc>
                <a:tc>
                  <a:txBody>
                    <a:bodyPr/>
                    <a:lstStyle/>
                    <a:p>
                      <a:r>
                        <a:rPr lang="en-IN" dirty="0" smtClean="0"/>
                        <a:t>30.65 </a:t>
                      </a:r>
                      <a:r>
                        <a:rPr lang="en-IN" baseline="30000" dirty="0" smtClean="0"/>
                        <a:t>0</a:t>
                      </a:r>
                      <a:endParaRPr lang="en-IN" baseline="30000" dirty="0"/>
                    </a:p>
                  </a:txBody>
                  <a:tcPr/>
                </a:tc>
              </a:tr>
              <a:tr h="250825">
                <a:tc>
                  <a:txBody>
                    <a:bodyPr/>
                    <a:lstStyle/>
                    <a:p>
                      <a:r>
                        <a:rPr lang="en-IN" dirty="0" smtClean="0"/>
                        <a:t>Steering</a:t>
                      </a:r>
                      <a:r>
                        <a:rPr lang="en-IN" baseline="0" dirty="0" smtClean="0"/>
                        <a:t> arm  length</a:t>
                      </a:r>
                      <a:endParaRPr lang="en-IN" dirty="0"/>
                    </a:p>
                  </a:txBody>
                  <a:tcPr/>
                </a:tc>
                <a:tc>
                  <a:txBody>
                    <a:bodyPr/>
                    <a:lstStyle/>
                    <a:p>
                      <a:r>
                        <a:rPr lang="en-IN" dirty="0" smtClean="0"/>
                        <a:t>84.582</a:t>
                      </a:r>
                      <a:r>
                        <a:rPr lang="en-IN" baseline="0" dirty="0" smtClean="0"/>
                        <a:t> mm</a:t>
                      </a:r>
                      <a:endParaRPr lang="en-IN" dirty="0"/>
                    </a:p>
                  </a:txBody>
                  <a:tcPr/>
                </a:tc>
              </a:tr>
              <a:tr h="250825">
                <a:tc>
                  <a:txBody>
                    <a:bodyPr/>
                    <a:lstStyle/>
                    <a:p>
                      <a:r>
                        <a:rPr lang="en-IN" dirty="0" smtClean="0"/>
                        <a:t>Toe out</a:t>
                      </a:r>
                      <a:r>
                        <a:rPr lang="en-IN" baseline="0" dirty="0" smtClean="0"/>
                        <a:t> </a:t>
                      </a:r>
                      <a:endParaRPr lang="en-IN" dirty="0"/>
                    </a:p>
                  </a:txBody>
                  <a:tcPr/>
                </a:tc>
                <a:tc>
                  <a:txBody>
                    <a:bodyPr/>
                    <a:lstStyle/>
                    <a:p>
                      <a:r>
                        <a:rPr lang="en-IN" dirty="0" smtClean="0"/>
                        <a:t>3 </a:t>
                      </a:r>
                      <a:r>
                        <a:rPr lang="en-IN" baseline="30000" dirty="0" smtClean="0"/>
                        <a:t>0</a:t>
                      </a:r>
                      <a:endParaRPr lang="en-IN" dirty="0"/>
                    </a:p>
                  </a:txBody>
                  <a:tcPr/>
                </a:tc>
              </a:tr>
              <a:tr h="250825">
                <a:tc>
                  <a:txBody>
                    <a:bodyPr/>
                    <a:lstStyle/>
                    <a:p>
                      <a:r>
                        <a:rPr lang="en-US" dirty="0" smtClean="0"/>
                        <a:t>Turning radius</a:t>
                      </a:r>
                      <a:endParaRPr lang="en-IN" dirty="0"/>
                    </a:p>
                  </a:txBody>
                  <a:tcPr/>
                </a:tc>
                <a:tc>
                  <a:txBody>
                    <a:bodyPr/>
                    <a:lstStyle/>
                    <a:p>
                      <a:r>
                        <a:rPr lang="en-US" dirty="0" smtClean="0"/>
                        <a:t>3.87</a:t>
                      </a:r>
                      <a:r>
                        <a:rPr lang="en-US" baseline="0" dirty="0" smtClean="0"/>
                        <a:t> m</a:t>
                      </a:r>
                      <a:endParaRPr lang="en-IN" dirty="0"/>
                    </a:p>
                  </a:txBody>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smtClean="0">
                <a:solidFill>
                  <a:schemeClr val="accent5">
                    <a:lumMod val="50000"/>
                  </a:schemeClr>
                </a:solidFill>
              </a:rPr>
              <a:t>POWER TRAIN</a:t>
            </a:r>
            <a:endParaRPr lang="en-IN" sz="6600" b="1" dirty="0">
              <a:solidFill>
                <a:schemeClr val="accent5">
                  <a:lumMod val="50000"/>
                </a:schemeClr>
              </a:solidFill>
            </a:endParaRPr>
          </a:p>
        </p:txBody>
      </p:sp>
    </p:spTree>
    <p:extLst>
      <p:ext uri="{BB962C8B-B14F-4D97-AF65-F5344CB8AC3E}">
        <p14:creationId xmlns="" xmlns:p14="http://schemas.microsoft.com/office/powerpoint/2010/main" val="1115729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DFMEA</a:t>
            </a:r>
            <a:endParaRPr lang="en-IN" sz="4800" b="1" dirty="0">
              <a:solidFill>
                <a:schemeClr val="accent5">
                  <a:lumMod val="50000"/>
                </a:schemeClr>
              </a:solidFill>
            </a:endParaRPr>
          </a:p>
        </p:txBody>
      </p:sp>
      <p:graphicFrame>
        <p:nvGraphicFramePr>
          <p:cNvPr id="6" name="Content Placeholder 5"/>
          <p:cNvGraphicFramePr>
            <a:graphicFrameLocks noGrp="1"/>
          </p:cNvGraphicFramePr>
          <p:nvPr>
            <p:ph idx="1"/>
            <p:extLst>
              <p:ext uri="{D42A27DB-BD31-4B8C-83A1-F6EECF244321}">
                <p14:modId xmlns="" xmlns:p14="http://schemas.microsoft.com/office/powerpoint/2010/main" val="1428692253"/>
              </p:ext>
            </p:extLst>
          </p:nvPr>
        </p:nvGraphicFramePr>
        <p:xfrm>
          <a:off x="457200" y="1371600"/>
          <a:ext cx="8229600" cy="411480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pPr algn="l" fontAlgn="b"/>
                      <a:r>
                        <a:rPr lang="en-US" sz="2000" b="1" i="0" u="none" strike="noStrike" dirty="0" smtClean="0">
                          <a:solidFill>
                            <a:schemeClr val="lt1"/>
                          </a:solidFill>
                          <a:effectLst/>
                          <a:latin typeface="+mn-lt"/>
                        </a:rPr>
                        <a:t>Design</a:t>
                      </a:r>
                      <a:r>
                        <a:rPr lang="en-US" sz="2000" b="1" i="0" u="none" strike="noStrike" baseline="0" dirty="0" smtClean="0">
                          <a:solidFill>
                            <a:schemeClr val="lt1"/>
                          </a:solidFill>
                          <a:effectLst/>
                          <a:latin typeface="+mn-lt"/>
                        </a:rPr>
                        <a:t> function</a:t>
                      </a:r>
                      <a:endParaRPr lang="en-IN" sz="2000" b="0" i="0" u="none" strike="noStrike" dirty="0">
                        <a:solidFill>
                          <a:srgbClr val="000000"/>
                        </a:solidFill>
                        <a:effectLst/>
                        <a:latin typeface="Calibri"/>
                      </a:endParaRPr>
                    </a:p>
                  </a:txBody>
                  <a:tcPr marL="9525" marR="9525" marT="9525" marB="0" anchor="b"/>
                </a:tc>
                <a:tc>
                  <a:txBody>
                    <a:bodyPr/>
                    <a:lstStyle/>
                    <a:p>
                      <a:r>
                        <a:rPr lang="en-US" dirty="0" smtClean="0"/>
                        <a:t>Potential failure</a:t>
                      </a:r>
                      <a:endParaRPr lang="en-IN" dirty="0"/>
                    </a:p>
                  </a:txBody>
                  <a:tcPr/>
                </a:tc>
                <a:tc>
                  <a:txBody>
                    <a:bodyPr/>
                    <a:lstStyle/>
                    <a:p>
                      <a:r>
                        <a:rPr lang="en-US" dirty="0" smtClean="0"/>
                        <a:t>Potential</a:t>
                      </a:r>
                      <a:r>
                        <a:rPr lang="en-US" baseline="0" dirty="0" smtClean="0"/>
                        <a:t> effect</a:t>
                      </a:r>
                      <a:endParaRPr lang="en-IN" dirty="0"/>
                    </a:p>
                  </a:txBody>
                  <a:tcPr/>
                </a:tc>
                <a:tc>
                  <a:txBody>
                    <a:bodyPr/>
                    <a:lstStyle/>
                    <a:p>
                      <a:r>
                        <a:rPr lang="en-US" dirty="0" smtClean="0"/>
                        <a:t>Potential cause</a:t>
                      </a:r>
                      <a:endParaRPr lang="en-IN" dirty="0"/>
                    </a:p>
                  </a:txBody>
                  <a:tcPr/>
                </a:tc>
                <a:tc>
                  <a:txBody>
                    <a:bodyPr/>
                    <a:lstStyle/>
                    <a:p>
                      <a:r>
                        <a:rPr lang="en-US" dirty="0" smtClean="0"/>
                        <a:t>Current</a:t>
                      </a:r>
                      <a:r>
                        <a:rPr lang="en-US" baseline="0" dirty="0" smtClean="0"/>
                        <a:t> process control</a:t>
                      </a:r>
                      <a:endParaRPr lang="en-IN" dirty="0"/>
                    </a:p>
                  </a:txBody>
                  <a:tcPr/>
                </a:tc>
              </a:tr>
              <a:tr h="370840">
                <a:tc>
                  <a:txBody>
                    <a:bodyPr/>
                    <a:lstStyle/>
                    <a:p>
                      <a:r>
                        <a:rPr lang="en-US" dirty="0" smtClean="0"/>
                        <a:t>power train</a:t>
                      </a:r>
                      <a:endParaRPr lang="en-IN" dirty="0"/>
                    </a:p>
                  </a:txBody>
                  <a:tcPr/>
                </a:tc>
                <a:tc>
                  <a:txBody>
                    <a:bodyPr/>
                    <a:lstStyle/>
                    <a:p>
                      <a:r>
                        <a:rPr lang="en-US" dirty="0" smtClean="0"/>
                        <a:t>Drive shaft</a:t>
                      </a:r>
                      <a:endParaRPr lang="en-IN" dirty="0"/>
                    </a:p>
                  </a:txBody>
                  <a:tcPr/>
                </a:tc>
                <a:tc>
                  <a:txBody>
                    <a:bodyPr/>
                    <a:lstStyle/>
                    <a:p>
                      <a:r>
                        <a:rPr lang="en-US" dirty="0" smtClean="0"/>
                        <a:t>Vehicle immobile</a:t>
                      </a:r>
                      <a:endParaRPr lang="en-IN" dirty="0"/>
                    </a:p>
                  </a:txBody>
                  <a:tcPr/>
                </a:tc>
                <a:tc>
                  <a:txBody>
                    <a:bodyPr/>
                    <a:lstStyle/>
                    <a:p>
                      <a:r>
                        <a:rPr lang="en-US" dirty="0" smtClean="0"/>
                        <a:t>Sudden loading, torsion</a:t>
                      </a:r>
                      <a:endParaRPr lang="en-IN" dirty="0"/>
                    </a:p>
                  </a:txBody>
                  <a:tcPr/>
                </a:tc>
                <a:tc>
                  <a:txBody>
                    <a:bodyPr/>
                    <a:lstStyle/>
                    <a:p>
                      <a:r>
                        <a:rPr lang="en-US" dirty="0" smtClean="0"/>
                        <a:t>FEA analysis</a:t>
                      </a:r>
                      <a:endParaRPr lang="en-IN" dirty="0"/>
                    </a:p>
                  </a:txBody>
                  <a:tcPr/>
                </a:tc>
              </a:tr>
              <a:tr h="370840">
                <a:tc>
                  <a:txBody>
                    <a:bodyPr/>
                    <a:lstStyle/>
                    <a:p>
                      <a:endParaRPr lang="en-IN" dirty="0"/>
                    </a:p>
                  </a:txBody>
                  <a:tcPr/>
                </a:tc>
                <a:tc>
                  <a:txBody>
                    <a:bodyPr/>
                    <a:lstStyle/>
                    <a:p>
                      <a:r>
                        <a:rPr lang="en-US" dirty="0" smtClean="0"/>
                        <a:t>Gearbox failure</a:t>
                      </a:r>
                      <a:endParaRPr lang="en-IN" dirty="0"/>
                    </a:p>
                  </a:txBody>
                  <a:tcPr/>
                </a:tc>
                <a:tc>
                  <a:txBody>
                    <a:bodyPr/>
                    <a:lstStyle/>
                    <a:p>
                      <a:r>
                        <a:rPr lang="en-US" dirty="0" smtClean="0"/>
                        <a:t>Gear</a:t>
                      </a:r>
                      <a:r>
                        <a:rPr lang="en-US" baseline="0" dirty="0" smtClean="0"/>
                        <a:t> shift will not be possible</a:t>
                      </a:r>
                      <a:endParaRPr lang="en-IN" dirty="0"/>
                    </a:p>
                  </a:txBody>
                  <a:tcPr/>
                </a:tc>
                <a:tc>
                  <a:txBody>
                    <a:bodyPr/>
                    <a:lstStyle/>
                    <a:p>
                      <a:r>
                        <a:rPr lang="en-US" dirty="0" smtClean="0"/>
                        <a:t>Shift lever</a:t>
                      </a:r>
                      <a:endParaRPr lang="en-IN" dirty="0"/>
                    </a:p>
                  </a:txBody>
                  <a:tcPr/>
                </a:tc>
                <a:tc>
                  <a:txBody>
                    <a:bodyPr/>
                    <a:lstStyle/>
                    <a:p>
                      <a:endParaRPr lang="en-IN" dirty="0"/>
                    </a:p>
                  </a:txBody>
                  <a:tcPr/>
                </a:tc>
              </a:tr>
              <a:tr h="370840">
                <a:tc>
                  <a:txBody>
                    <a:bodyPr/>
                    <a:lstStyle/>
                    <a:p>
                      <a:endParaRPr lang="en-IN"/>
                    </a:p>
                  </a:txBody>
                  <a:tcPr/>
                </a:tc>
                <a:tc>
                  <a:txBody>
                    <a:bodyPr/>
                    <a:lstStyle/>
                    <a:p>
                      <a:r>
                        <a:rPr lang="en-US" dirty="0" smtClean="0"/>
                        <a:t>Failure of engine mounts</a:t>
                      </a:r>
                      <a:endParaRPr lang="en-IN" dirty="0"/>
                    </a:p>
                  </a:txBody>
                  <a:tcPr/>
                </a:tc>
                <a:tc>
                  <a:txBody>
                    <a:bodyPr/>
                    <a:lstStyle/>
                    <a:p>
                      <a:r>
                        <a:rPr lang="en-US" dirty="0" smtClean="0"/>
                        <a:t>vibrations</a:t>
                      </a:r>
                      <a:endParaRPr lang="en-IN" dirty="0"/>
                    </a:p>
                  </a:txBody>
                  <a:tcPr/>
                </a:tc>
                <a:tc>
                  <a:txBody>
                    <a:bodyPr/>
                    <a:lstStyle/>
                    <a:p>
                      <a:r>
                        <a:rPr lang="en-US" dirty="0" smtClean="0"/>
                        <a:t>Over vibrations</a:t>
                      </a:r>
                      <a:endParaRPr lang="en-IN" dirty="0"/>
                    </a:p>
                  </a:txBody>
                  <a:tcPr/>
                </a:tc>
                <a:tc>
                  <a:txBody>
                    <a:bodyPr/>
                    <a:lstStyle/>
                    <a:p>
                      <a:endParaRPr lang="en-IN" dirty="0"/>
                    </a:p>
                  </a:txBody>
                  <a:tcPr/>
                </a:tc>
              </a:tr>
              <a:tr h="370840">
                <a:tc>
                  <a:txBody>
                    <a:bodyPr/>
                    <a:lstStyle/>
                    <a:p>
                      <a:endParaRPr lang="en-IN" dirty="0"/>
                    </a:p>
                  </a:txBody>
                  <a:tcPr/>
                </a:tc>
                <a:tc>
                  <a:txBody>
                    <a:bodyPr/>
                    <a:lstStyle/>
                    <a:p>
                      <a:r>
                        <a:rPr lang="en-US" dirty="0" smtClean="0"/>
                        <a:t>Oil spills</a:t>
                      </a:r>
                      <a:endParaRPr lang="en-IN" dirty="0"/>
                    </a:p>
                  </a:txBody>
                  <a:tcPr/>
                </a:tc>
                <a:tc>
                  <a:txBody>
                    <a:bodyPr/>
                    <a:lstStyle/>
                    <a:p>
                      <a:r>
                        <a:rPr lang="en-US" dirty="0" smtClean="0"/>
                        <a:t>Fire,hzardous</a:t>
                      </a:r>
                      <a:r>
                        <a:rPr lang="en-US" baseline="0" dirty="0" smtClean="0"/>
                        <a:t> for driver</a:t>
                      </a:r>
                      <a:endParaRPr lang="en-IN" dirty="0"/>
                    </a:p>
                  </a:txBody>
                  <a:tcPr/>
                </a:tc>
                <a:tc>
                  <a:txBody>
                    <a:bodyPr/>
                    <a:lstStyle/>
                    <a:p>
                      <a:r>
                        <a:rPr lang="en-US" dirty="0" smtClean="0"/>
                        <a:t>Drip pan</a:t>
                      </a:r>
                      <a:endParaRPr lang="en-IN" dirty="0"/>
                    </a:p>
                  </a:txBody>
                  <a:tcPr/>
                </a:tc>
                <a:tc>
                  <a:txBody>
                    <a:bodyPr/>
                    <a:lstStyle/>
                    <a:p>
                      <a:endParaRPr lang="en-IN"/>
                    </a:p>
                  </a:txBody>
                  <a:tcPr/>
                </a:tc>
              </a:tr>
              <a:tr h="370840">
                <a:tc>
                  <a:txBody>
                    <a:bodyPr/>
                    <a:lstStyle/>
                    <a:p>
                      <a:endParaRPr lang="en-IN"/>
                    </a:p>
                  </a:txBody>
                  <a:tcPr/>
                </a:tc>
                <a:tc>
                  <a:txBody>
                    <a:bodyPr/>
                    <a:lstStyle/>
                    <a:p>
                      <a:r>
                        <a:rPr lang="en-US" dirty="0" smtClean="0"/>
                        <a:t>Axle bending</a:t>
                      </a:r>
                      <a:endParaRPr lang="en-IN" dirty="0"/>
                    </a:p>
                  </a:txBody>
                  <a:tcPr/>
                </a:tc>
                <a:tc>
                  <a:txBody>
                    <a:bodyPr/>
                    <a:lstStyle/>
                    <a:p>
                      <a:r>
                        <a:rPr lang="en-US" dirty="0" smtClean="0"/>
                        <a:t>Excessive vibrations</a:t>
                      </a:r>
                      <a:endParaRPr lang="en-IN" dirty="0"/>
                    </a:p>
                  </a:txBody>
                  <a:tcPr/>
                </a:tc>
                <a:tc>
                  <a:txBody>
                    <a:bodyPr/>
                    <a:lstStyle/>
                    <a:p>
                      <a:r>
                        <a:rPr lang="en-US" dirty="0" smtClean="0"/>
                        <a:t>Eccentricity of centers of joint and shaft</a:t>
                      </a:r>
                      <a:endParaRPr lang="en-IN" dirty="0"/>
                    </a:p>
                  </a:txBody>
                  <a:tcPr/>
                </a:tc>
                <a:tc>
                  <a:txBody>
                    <a:bodyPr/>
                    <a:lstStyle/>
                    <a:p>
                      <a:endParaRPr lang="en-IN" dirty="0"/>
                    </a:p>
                  </a:txBody>
                  <a:tcPr/>
                </a:tc>
              </a:tr>
            </a:tbl>
          </a:graphicData>
        </a:graphic>
      </p:graphicFrame>
    </p:spTree>
    <p:extLst>
      <p:ext uri="{BB962C8B-B14F-4D97-AF65-F5344CB8AC3E}">
        <p14:creationId xmlns="" xmlns:p14="http://schemas.microsoft.com/office/powerpoint/2010/main" val="29824731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5416"/>
            <a:ext cx="8229600" cy="1143000"/>
          </a:xfrm>
        </p:spPr>
        <p:txBody>
          <a:bodyPr>
            <a:normAutofit/>
          </a:bodyPr>
          <a:lstStyle/>
          <a:p>
            <a:r>
              <a:rPr lang="en-US" sz="4800" b="1" dirty="0" smtClean="0">
                <a:solidFill>
                  <a:schemeClr val="accent5">
                    <a:lumMod val="75000"/>
                  </a:schemeClr>
                </a:solidFill>
              </a:rPr>
              <a:t>Material selection</a:t>
            </a:r>
            <a:endParaRPr lang="en-IN" sz="4800" b="1" dirty="0">
              <a:solidFill>
                <a:schemeClr val="accent5">
                  <a:lumMod val="75000"/>
                </a:schemeClr>
              </a:solidFill>
            </a:endParaRPr>
          </a:p>
        </p:txBody>
      </p:sp>
      <p:graphicFrame>
        <p:nvGraphicFramePr>
          <p:cNvPr id="4099" name="Object 3"/>
          <p:cNvGraphicFramePr>
            <a:graphicFrameLocks noChangeAspect="1"/>
          </p:cNvGraphicFramePr>
          <p:nvPr/>
        </p:nvGraphicFramePr>
        <p:xfrm>
          <a:off x="0" y="620688"/>
          <a:ext cx="9144000" cy="3816424"/>
        </p:xfrm>
        <a:graphic>
          <a:graphicData uri="http://schemas.openxmlformats.org/presentationml/2006/ole">
            <p:oleObj spid="_x0000_s4099" name="Worksheet" r:id="rId3" imgW="6638926" imgH="2676391" progId="Excel.Sheet.12">
              <p:embed/>
            </p:oleObj>
          </a:graphicData>
        </a:graphic>
      </p:graphicFrame>
      <p:graphicFrame>
        <p:nvGraphicFramePr>
          <p:cNvPr id="4100" name="Object 4"/>
          <p:cNvGraphicFramePr>
            <a:graphicFrameLocks noChangeAspect="1"/>
          </p:cNvGraphicFramePr>
          <p:nvPr/>
        </p:nvGraphicFramePr>
        <p:xfrm>
          <a:off x="1" y="4797152"/>
          <a:ext cx="9143999" cy="2060848"/>
        </p:xfrm>
        <a:graphic>
          <a:graphicData uri="http://schemas.openxmlformats.org/presentationml/2006/ole">
            <p:oleObj spid="_x0000_s4100" name="Worksheet" r:id="rId4" imgW="7543768" imgH="1152616" progId="Excel.Sheet.12">
              <p:embed/>
            </p:oleObj>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Design Methodology</a:t>
            </a:r>
            <a:endParaRPr lang="en-IN" sz="4800" b="1" dirty="0">
              <a:solidFill>
                <a:schemeClr val="accent5">
                  <a:lumMod val="50000"/>
                </a:schemeClr>
              </a:solidFill>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57200" y="1524000"/>
                <a:ext cx="8229600" cy="4525963"/>
              </a:xfrm>
            </p:spPr>
            <p:txBody>
              <a:bodyPr/>
              <a:lstStyle/>
              <a:p>
                <a:r>
                  <a:rPr lang="en-US" dirty="0" smtClean="0"/>
                  <a:t>Safety </a:t>
                </a:r>
              </a:p>
              <a:p>
                <a:r>
                  <a:rPr lang="en-US" dirty="0" smtClean="0"/>
                  <a:t>Serviceability</a:t>
                </a:r>
              </a:p>
              <a:p>
                <a:r>
                  <a:rPr lang="en-US" dirty="0" smtClean="0"/>
                  <a:t>Standardization</a:t>
                </a:r>
              </a:p>
              <a:p>
                <a14:m>
                  <m:oMath xmlns:m="http://schemas.openxmlformats.org/officeDocument/2006/math">
                    <m:r>
                      <a:rPr lang="en-US" b="0" i="1" smtClean="0">
                        <a:latin typeface="Cambria Math"/>
                        <a:ea typeface="Cambria Math"/>
                      </a:rPr>
                      <m:t>𝜔</m:t>
                    </m:r>
                  </m:oMath>
                </a14:m>
                <a:r>
                  <a:rPr lang="en-US" sz="1800" dirty="0" smtClean="0"/>
                  <a:t>1</a:t>
                </a:r>
                <a:r>
                  <a:rPr lang="en-US" sz="2800" dirty="0" smtClean="0"/>
                  <a:t>D</a:t>
                </a:r>
                <a:r>
                  <a:rPr lang="en-US" sz="1800" dirty="0" smtClean="0"/>
                  <a:t>1</a:t>
                </a:r>
                <a:r>
                  <a:rPr lang="en-US" sz="2800" dirty="0" smtClean="0"/>
                  <a:t>=</a:t>
                </a:r>
                <a14:m>
                  <m:oMath xmlns:m="http://schemas.openxmlformats.org/officeDocument/2006/math">
                    <m:r>
                      <a:rPr lang="en-US" i="1">
                        <a:latin typeface="Cambria Math"/>
                        <a:ea typeface="Cambria Math"/>
                      </a:rPr>
                      <m:t>𝜔</m:t>
                    </m:r>
                  </m:oMath>
                </a14:m>
                <a:r>
                  <a:rPr lang="en-US" sz="2000" dirty="0" smtClean="0"/>
                  <a:t>2</a:t>
                </a:r>
                <a:r>
                  <a:rPr lang="en-US" sz="2800" dirty="0" smtClean="0"/>
                  <a:t>D</a:t>
                </a:r>
                <a:r>
                  <a:rPr lang="en-US" sz="2000" dirty="0" smtClean="0"/>
                  <a:t>2</a:t>
                </a:r>
              </a:p>
              <a:p>
                <a:r>
                  <a:rPr lang="en-US" dirty="0"/>
                  <a:t>T</a:t>
                </a:r>
                <a:r>
                  <a:rPr lang="en-US" dirty="0" smtClean="0"/>
                  <a:t>op speed=</a:t>
                </a:r>
              </a:p>
              <a:p>
                <a:pPr marL="0" indent="0">
                  <a:buNone/>
                </a:pPr>
                <a:r>
                  <a:rPr lang="en-US" dirty="0"/>
                  <a:t> </a:t>
                </a:r>
                <a:r>
                  <a:rPr lang="en-US" dirty="0" smtClean="0"/>
                  <a:t>	    (rpm at wheels)*(circumference of tire)</a:t>
                </a:r>
              </a:p>
              <a:p>
                <a:endParaRPr lang="en-US" dirty="0" smtClean="0"/>
              </a:p>
              <a:p>
                <a:pPr marL="0" indent="0">
                  <a:buNone/>
                </a:pPr>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524000"/>
                <a:ext cx="8229600" cy="4525963"/>
              </a:xfrm>
              <a:blipFill rotWithShape="1">
                <a:blip r:embed="rId2" cstate="print"/>
                <a:stretch>
                  <a:fillRect l="-1852" t="-1752" b="-20485"/>
                </a:stretch>
              </a:blipFill>
            </p:spPr>
            <p:txBody>
              <a:bodyPr/>
              <a:lstStyle/>
              <a:p>
                <a:r>
                  <a:rPr lang="en-IN">
                    <a:noFill/>
                  </a:rPr>
                  <a:t> </a:t>
                </a:r>
              </a:p>
            </p:txBody>
          </p:sp>
        </mc:Fallback>
      </mc:AlternateContent>
    </p:spTree>
    <p:extLst>
      <p:ext uri="{BB962C8B-B14F-4D97-AF65-F5344CB8AC3E}">
        <p14:creationId xmlns="" xmlns:p14="http://schemas.microsoft.com/office/powerpoint/2010/main" val="1985141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Engine Specification</a:t>
            </a:r>
            <a:endParaRPr lang="en-IN" sz="4800" b="1" dirty="0">
              <a:solidFill>
                <a:schemeClr val="accent5">
                  <a:lumMod val="50000"/>
                </a:schemeClr>
              </a:solidFill>
            </a:endParaRPr>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2505321079"/>
              </p:ext>
            </p:extLst>
          </p:nvPr>
        </p:nvGraphicFramePr>
        <p:xfrm>
          <a:off x="1143000" y="4688840"/>
          <a:ext cx="6705600" cy="1483360"/>
        </p:xfrm>
        <a:graphic>
          <a:graphicData uri="http://schemas.openxmlformats.org/drawingml/2006/table">
            <a:tbl>
              <a:tblPr firstRow="1" bandRow="1">
                <a:tableStyleId>{5C22544A-7EE6-4342-B048-85BDC9FD1C3A}</a:tableStyleId>
              </a:tblPr>
              <a:tblGrid>
                <a:gridCol w="3352800"/>
                <a:gridCol w="3352800"/>
              </a:tblGrid>
              <a:tr h="370840">
                <a:tc>
                  <a:txBody>
                    <a:bodyPr/>
                    <a:lstStyle/>
                    <a:p>
                      <a:r>
                        <a:rPr lang="en-US" dirty="0" smtClean="0"/>
                        <a:t>Description</a:t>
                      </a:r>
                      <a:endParaRPr lang="en-IN" dirty="0"/>
                    </a:p>
                  </a:txBody>
                  <a:tcPr/>
                </a:tc>
                <a:tc>
                  <a:txBody>
                    <a:bodyPr/>
                    <a:lstStyle/>
                    <a:p>
                      <a:r>
                        <a:rPr lang="en-US" dirty="0" smtClean="0"/>
                        <a:t>Value</a:t>
                      </a:r>
                      <a:endParaRPr lang="en-IN" dirty="0"/>
                    </a:p>
                  </a:txBody>
                  <a:tcPr/>
                </a:tc>
              </a:tr>
              <a:tr h="370840">
                <a:tc>
                  <a:txBody>
                    <a:bodyPr/>
                    <a:lstStyle/>
                    <a:p>
                      <a:r>
                        <a:rPr lang="en-US" dirty="0" smtClean="0"/>
                        <a:t>Maximum</a:t>
                      </a:r>
                      <a:r>
                        <a:rPr lang="en-US" baseline="0" dirty="0" smtClean="0"/>
                        <a:t> rpm</a:t>
                      </a:r>
                      <a:endParaRPr lang="en-IN" dirty="0"/>
                    </a:p>
                  </a:txBody>
                  <a:tcPr/>
                </a:tc>
                <a:tc>
                  <a:txBody>
                    <a:bodyPr/>
                    <a:lstStyle/>
                    <a:p>
                      <a:r>
                        <a:rPr lang="en-US" dirty="0" smtClean="0"/>
                        <a:t>3800</a:t>
                      </a:r>
                      <a:endParaRPr lang="en-IN" dirty="0"/>
                    </a:p>
                  </a:txBody>
                  <a:tcPr/>
                </a:tc>
              </a:tr>
              <a:tr h="370840">
                <a:tc>
                  <a:txBody>
                    <a:bodyPr/>
                    <a:lstStyle/>
                    <a:p>
                      <a:r>
                        <a:rPr lang="en-US" dirty="0" smtClean="0"/>
                        <a:t>Maximum torque</a:t>
                      </a:r>
                      <a:endParaRPr lang="en-IN" dirty="0"/>
                    </a:p>
                  </a:txBody>
                  <a:tcPr/>
                </a:tc>
                <a:tc>
                  <a:txBody>
                    <a:bodyPr/>
                    <a:lstStyle/>
                    <a:p>
                      <a:r>
                        <a:rPr lang="en-US" dirty="0" smtClean="0"/>
                        <a:t>18 N.M</a:t>
                      </a:r>
                      <a:endParaRPr lang="en-IN" dirty="0"/>
                    </a:p>
                  </a:txBody>
                  <a:tcPr/>
                </a:tc>
              </a:tr>
              <a:tr h="370840">
                <a:tc>
                  <a:txBody>
                    <a:bodyPr/>
                    <a:lstStyle/>
                    <a:p>
                      <a:r>
                        <a:rPr lang="en-US" dirty="0" smtClean="0"/>
                        <a:t>Maximum power</a:t>
                      </a:r>
                      <a:endParaRPr lang="en-IN" dirty="0"/>
                    </a:p>
                  </a:txBody>
                  <a:tcPr/>
                </a:tc>
                <a:tc>
                  <a:txBody>
                    <a:bodyPr/>
                    <a:lstStyle/>
                    <a:p>
                      <a:r>
                        <a:rPr lang="en-US" dirty="0" smtClean="0"/>
                        <a:t>10 HP</a:t>
                      </a:r>
                      <a:endParaRPr lang="en-IN" dirty="0"/>
                    </a:p>
                  </a:txBody>
                  <a:tcPr/>
                </a:tc>
              </a:tr>
            </a:tbl>
          </a:graphicData>
        </a:graphic>
      </p:graphicFrame>
      <p:sp>
        <p:nvSpPr>
          <p:cNvPr id="6" name="TextBox 5"/>
          <p:cNvSpPr txBox="1"/>
          <p:nvPr/>
        </p:nvSpPr>
        <p:spPr>
          <a:xfrm>
            <a:off x="1151063" y="3515380"/>
            <a:ext cx="6071277" cy="523220"/>
          </a:xfrm>
          <a:prstGeom prst="rect">
            <a:avLst/>
          </a:prstGeom>
          <a:noFill/>
        </p:spPr>
        <p:txBody>
          <a:bodyPr wrap="none" rtlCol="0">
            <a:spAutoFit/>
          </a:bodyPr>
          <a:lstStyle/>
          <a:p>
            <a:r>
              <a:rPr lang="en-US" sz="2800" dirty="0" smtClean="0"/>
              <a:t>Engine:  </a:t>
            </a:r>
            <a:r>
              <a:rPr lang="en-IN" sz="2800" dirty="0" smtClean="0"/>
              <a:t>Briggs </a:t>
            </a:r>
            <a:r>
              <a:rPr lang="en-IN" sz="2800" dirty="0"/>
              <a:t>&amp; Stratton </a:t>
            </a:r>
            <a:r>
              <a:rPr lang="en-IN" sz="2800" dirty="0" smtClean="0"/>
              <a:t>,10 HP,305 cc </a:t>
            </a:r>
            <a:endParaRPr lang="en-IN" sz="2800"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31402" y="1176336"/>
            <a:ext cx="2143125" cy="2143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AutoShape 4" descr="data:image/jpeg;base64,/9j/4AAQSkZJRgABAQAAAQABAAD/2wBDAAkGBwgHBgkIBwgKCgkLDRYPDQwMDRsUFRAWIB0iIiAdHx8kKDQsJCYxJx8fLT0tMTU3Ojo6Iys/RD84QzQ5Ojf/2wBDAQoKCg0MDRoPDxo3JR8lNzc3Nzc3Nzc3Nzc3Nzc3Nzc3Nzc3Nzc3Nzc3Nzc3Nzc3Nzc3Nzc3Nzc3Nzc3Nzc3Nzf/wAARCAB1AN4DASIAAhEBAxEB/8QAGwABAAIDAQEAAAAAAAAAAAAAAAUGAwQHAgH/xABIEAABAwMCAgcEBAoIBgMAAAABAgMEAAURBiESMQcTQVFxgdEUImGRMkJSoRUWJENUgoOSk8EXIzNTYnKxsgglREWiwjRzo//EABoBAQADAQEBAAAAAAAAAAAAAAABAgMEBQb/xAAnEQEAAQIEBAcBAAAAAAAAAAAAAQIDBAURIRITUaEUFiIxQVJhcf/aAAwDAQACEQMRAD8A7jSlKBSlKBSlKBSlKBSlKBSlaVxusO2o4pj6G88k5ypXgOdBu1qy7hEhlCZL6EKWQEJJ3V4CqrM1FcrkS3amTFYO3XugcR8ByH31os23q3Ovdccekk5Lq1E4PwoOgIcQtIUhQUnvBr1VQjz32Fe/n/OjY+Y5GpqJd0ODDhCgOa09niOYoJWleG3EOpCm1JUk8iDXugUpSgUpSgUpSgUpSgUpSgUpSgUpSgUpSgUr5mteXOjQ08Uh0J7k8yfAUGzWlcrpDtrfHLfSjP0U81K8BzNQk29TJOW4SPZkf3igFLPlyH31Gt25PWF58qccO6nHFZPzNBsStQXO5Et2tn2Rnl1zu6yPgOQ++tJm1NoWX5KzIeO6nHVZ8960Lvqu3WwKaZUJUhO3A2fdB+JqmXXUNwupKXnS2yfzLZwnz76zquU0u/C5dfxGkxGkdZXC6angQQpuMoSXRtwtH3R4q9M1VLhe59xUQ68W2uxtv3QP5nzqKSNqypFZ8cy+nwmT4exvVHFP6mrXqOdCAQ8r2pgbcDhwoeCvXNWy2Xe33MpEd8tSSMhpauFfl3+Vc7VyrCs7gjYjcHuNTFyY92WLySxd3t+mezsbEt+MrcnI+snn5jkalIt7Qr3ZA2+2j+Y5iuQ2zV1wt4CH/wArYH1XFYUB8Fb/AH5q32m+Wu8cKYz/AFcnH9g77q/Lv8s1pTcpqfM4nA38PPrjbq6I0828gLacStJ7UnNZKpKUyobgciuqQvmQOSvEcjW9F1UlpQburRZ7OuQCUnxHMffV3ItFKwxpLMllL0d1DrauS0KyD51lBoPtKUoFKUoFKUoFY5D7cdsuPOJbQnmpZwBURqK+os5YQUjjeBKVEEgYx2Dxqm3G7LnO8SwV45Kc7PAchQWebrCOwsCLFelIJxxp90eWd68N6xC/+2ujxcFVuG09JXwMIUtXbgVvi0XDsax4E+lBOo1Q2rnFUnxcFe/xkb/uP/1TUEm0z+1v559K9i1TAd2v9fSglH7+483hoBk/AhSvnyFR2FOLK1kknmSSSfE16TbZSfzf+vpWcQZIG6MeR9KCBvGpGLSjgaiyZb/Y3HZUoZ+KgMCqNdr7qG8ZS7GlsMn8y00tI89t66yIUj7J+/0r17FIzjhPyPpVKqeL5dNi/TZnXhiZ/XEm4Mv9DkD9kr0rOiDL/RX/AOEquzexv/Z59yT6UEN/sSr5H0rLkRG+r06c8u0+1EOPogy/0V/+GayiDLx/8V/+Ga64Ykj7H/ifSvnsb/2fuPpV+U18w3vpHdyNUKZ+iPn9mfSsC4cv9Ff/AISq7H7G+OaD8j6U9jfx9FX7p9KcqEeYLv0ju4quHL/RJB8GlelYVQpuQREkgg5GGlbV3AQ3/sn5H0r57G/9lXyPpVPDx1Y151cr2miHLLRqfUNr4WpMKVPjjACXG18aR8F4388+NXW23SHe2TwsvtOY95mS0UKHzGD5ZqeMJ/7J+R9KCG+DjgVn/KfStqaZj5eXeu03J1inT+K97HKgSDItEpyOs7lIPuK8R21P2nU8xbSkXKE2h1JxxocwF/EA8qGE+fzSj+qfSvCoD5/Nf+J9Ksxb6tSpT/0w/iisStVpTyhk+Dqa0VW2Sc4Z5f4T6VgXapR5M/caDec1mEAn8HOHwdFbts1RCm8KXwqK4rkHPon9YbfPFV5dnm4P5Ofv9Kj1trYWQriQobcOKDpwORnmO+vtUO26gXDwhWUI5Y3KCfDmPKrja5qZ8NMhCeHJII+IOKCmdJisSrYO9Ln/AK1FaajIn3hiM+f6tQJOOewzUj0nn/mFoHelz/1rU0cQnUUbJHJf+00GbUt41FbdWR9O6Ratietih4CU0rc5Vxe8FDsA7Kzad1NqdnWDWntVMW7rJEdTzaoSVDhx35Udtvh2d9VPpTesyOkuKjUjj7dsVbU9YY5UFlXEvAGN/Hxp0cu2r+kYJ0aZb1pVDUJTkpKiUrHLBUMjs27cmgnI+pNeXi9XmJYBZlMW+Wtn8oaWkhPGoJ349zhPdUzovVlyu8C9t3VmM3cbU442ssA8CiniHIk8lJI5786pmlbRdL3qnWH4Jv79qDNzWHA0gL6wlxzGcnswfnUl0WFTUDWsKRwuyosx5t6UOLL5AUMnJ23BO3f370EpA19LR0YK1TPaYdlh1TSUNpKGyrrOBOdyQO079labt86TIVvTdn4FplROFCzHjsuF0pUR2BRI2PPfHPBxVYgwZVx/4di3EbU46iQp0pSCSUh/JIA7hk+Va+q9XWa72+M7ZL3fk3hqK1HRb4qnG2+JJ94nGMncjY74FB0rWerZ9st1n/A8Rs3C6uJbaTKScN8WNiARvlQHMdtRzV917ZrnATqK3QZcKW+llSrcy4pbWTjiJycAc9x598V0hJl2q26JuU9D7ybfJZVNWMrUnHCok/HCTz7agbpfI1/1fAXoy+32U/LntrkMFbjbDLWRkBO23MnO3OgveqdSai/G1GnNLN29MgRhIccmhRCgTyGCMY8DnPZit3R931Q5d5tr1XBYSpptK2pURpaWld6cnIPMcvjtVR6TJGmTrNqNrG3PMRPZQpq5sLXlZycIKQCDjffmM/GvnRU/HXra4M6YkTX9NphghUgqwHeLbAOMfW7AfLFB0O56oj2+bIipgz5aoraXJC4zIUlpJzjJJGTgE4GTXrUF/RbdKyL5FQl9CY4eZBJAXxY4cnsG4qjm5Lbud6uqr7Ai3Nqa5GetkxaW2nozaiEAg+8FFB4gvfOR2bVKI1Gi89Gc+a1aGpSmm1NP2wBSAE7Hh5Z/syFAjn2UEV+MHSS3Zmr6mJZ5sNYQtMeMw4p1aVHGOEKOOfPfG5xtW1rPUetrK29dozdqbs39X1YeaWt5JWEjCgFD6xNc1nP6FRY1P6bfukbUK0pIjNrdISokcQ4sb7Z3Bydq6N0tKkq6HuKfn2pSYxdzz4uJOc0H246k1vZNKzrveUWgHLHshZbWoYWrCuNPF3EY376w3HU/SBp+3IvF5j2V23cSOMMJWFkK5Y9/Y/OtzpbX1fRT1nd7KSO/3k1VtfWG9WjSDV0uOoXbrBbWyV299sJQpJIwMg5+FB0fXOpXrJp1mXbw0Zst1tqMl1JUkqVvyyM7Z7aiNP6m1HqLSc1VtRb/AMYYcssOoeQpDIwRnbJPLI58wagdYyZ9919aIFhiNy12SOmU5Hcc4W+JfCQFHsIASfPxr3pSXc7H0mvRr9CZgq1A0p1LTLnGjrE75B+Pv5+JHfQZLdqTpGuV0n2yKLCZcAgSEqaWEgnuPHvXyFqPpInXidaIyLCZ0FKS+lTSwkZG2Fce/Pure0AtSuk/XSSTwpcZwP3qaNUVdL2tQeQQxj90UGS46m1fcdSTbLpaPbEuW9tBkuSwogqUAdiDsM5xseRrf0bqe8zL1cbDqNiKi4Q2g6HIuQlY2yMEnsUnfPaeVVdvUUHRXSfqiRqLr48a4JZVGdDKlpUAPgPifka3NBT06i6Rr/qC3tPfgtcRLTbzjZSFq9wbZ/yKPmO+g+6B6QrreL81AvgiJalIWIymWSglxO5G6jnbPdUxoy4Oavavf4Waj8cG5ORWlsoKTwADGdzk71zS1wnXujGJf4eRKsl1VIO25bCgVfIhKvIjtq8dBshMq26glAcIfuy3SM8uJCTj76DTnpDMl1KeSFkDyNXzRK+PTzKueVr/ANxqi3UflMk5+ur/AFq59HquLS0Y/wCNz/caCJ6SLfLly7ZIjtkssBzrF4OE5xjlVZQXozqVDKFA7KHb4GuwFIIIPbUBedLRJ6VrjqMV4/WQMpJ+KeXyxQVyBqdxCSJ0VuXgYSVJSFfM1IM6xab2atKkA8+FxAz8qrVw0/fre/1aIKpaTycj7jHxHMVjbt98zvZ5g/UoLY3q5tBUW7UUlRyohxAz416RqpAKim1lPH9LDiBnx76rKLfdyd7XLT4t1sIt907YErH/ANVBYm9UJQnhatpSnuDiQK8o1AylfGi1IC/tBSAaqE6c7bJQZuESTHbUkFDrjZCVHurbZlJcSFIUFJ7wc0FqOpStJSu3lQPMFxJzXxq+IaOWbWls/wCFSRVGu0vUEYFy2sxJbY34FZSsD54NVw6/urThbft7KFp5pXxJIoOvO31LwAetyVgcgpST/rRu/oZTwtW8ITzwlaQK5OjX8484bPks19OvZnbDZ/fNE6OqOXeM+51j1pacX9pfCT86zI1Bw54YOM88LSK5ErpBmJ/6Fn981jX0kTEbiAx++R/Kg66m7sJVxptbaVd4Kc1kXfg4jhdgcae5SwR99cWc6UZ6OVsjqHeXlD+Va6ulieP+0x/4x9KIdvVfgtHAuAFI+yVjFF30OI4V28KT2ArSRXDT0tT+y0x/4x9K+f0t3E8rXHH7U+lB3NN+ShZWm3pCzzUFpya+L1ClS0rXbgpSeRK0kiuK23pE1FdnwzbrKy+rOCUlXCnxPIedXq2vXYthd1VFQtQ/smATw/rE7+QoLaNSJQsrTbsKV9JQWkE14Gp0IWVptuFn6SgtIJqvlxxw+4CQOZzyr77JMcILDD7ySN1NNkgfDNBOPapad2etfWAfaWk15Tq9DSeFFsKUjsS4kCoFVuuvZAlH9kfWtZy3XocrVLV+zoLKnVrKUdWm04Qr6SQtGD5VGzr46/xoaUmOyfqNgJz4kVDmHfQDixSz+rW9atM3u5rSqU1+D2e3rRlZ8E+tBoOIW82SjbiyApXaf51fNBxJELTMViW2pt1KlkpUOwqODW3abBCtgCkJLr+N3nNz5d1S1ApSlApSlApSlBhlRWJjKmZTLbzSuaHEgg/Oqbc9AoQtT9hkGKvtYX7yFeB5j76vFKDlLpm293qLrEUysH3V4ylXgRtXybBgXRrEphtzb6YGFJ866lJjMymi1JaQ62rmhaQQfI1WLlo9sFTtqd6pR36lZyk+B5ig5Tc9HOM5ctzgdTzDazhQ8D21WZLLsdZbfbU2sHdKhg11qTHlw3A3KYLa+zi5K8DyNaU6HFnt9VMZQ4OwKG48D2UTq5O4a1HVVdLxo51sFy2uF1P904feHge2qVOadjOKaktqacHNKhg0Gi+qtRZzUlBtc+6vFq3xlvKHMjZKfEnar1YujyLHUl68uiS4N+pTkIHj30QoFpstyvLvV26It0ZwpfJCfE10GxdGsWNwvXmR7UvmGW8hA8TzNXRgMRWUsR2m2WkjCUNgJSBW/b4Uu5KHsrJUjOCtWyB60GnDjMRWUsQGG2mk7BKE4SPGpODa35ih1TZdHar6KB59vlVit2m2GcKmL69Y34AMIHl21OIQltIShKUpHIJGAKCFgaeZYSlUpXXKH1QMJHlVc1LLlx711bshcWM2oBtKJBZCWv6v30gf2isqcHDv9EeCr/XgtpUfeAOOWRmg1bK7JftEN2egolLZSp1JGCFY327PCt2g2FKBSlKBSlKBSlKBSlKBSlKBSlKBSlKDG+w1IbKHm0rSeYUM1X7hpdpwFUQ4z+bWdvI9lWSlBziXaZMZXCUqCs7IWcE+B5Goa422LOHU3CKlwjsWn3hXXXWkOpKXEpUk9hFQV304mSwsRFJS4QeAOZwk/AjcUFBT7Jb2A02hpltPJCE4FbVth3C8H8gjnqSd3l+6n59vlVps2iIMNQfuC1TZHP3/AKAPwHrVpQhKEhKUhKRsABgCgrdq0hEilLs5apTwPI7IHl61ZEIShIShISkcgBgV6pQKUpQKUpQKUpQKUpQKUpQKUpQKUpQKUpQKUpQKUpQKUpQKUpQKUpQKUpQKUpQKUpQKUpQKUpQKUpQf/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05000" y="1690685"/>
            <a:ext cx="2114550" cy="1114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832452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3837"/>
            <a:ext cx="8229600" cy="4678363"/>
          </a:xfrm>
        </p:spPr>
        <p:txBody>
          <a:bodyPr>
            <a:normAutofit/>
          </a:bodyPr>
          <a:lstStyle/>
          <a:p>
            <a:r>
              <a:rPr lang="en-US" dirty="0" smtClean="0"/>
              <a:t> CVT is purchased from CVTECH.</a:t>
            </a:r>
          </a:p>
          <a:p>
            <a:pPr marL="0" indent="0">
              <a:buNone/>
            </a:pPr>
            <a:r>
              <a:rPr lang="en-US" dirty="0" smtClean="0"/>
              <a:t>   </a:t>
            </a:r>
          </a:p>
          <a:p>
            <a:pPr marL="0" indent="0">
              <a:buNone/>
            </a:pPr>
            <a:endParaRPr lang="en-US" dirty="0"/>
          </a:p>
          <a:p>
            <a:pPr marL="0" indent="0">
              <a:buNone/>
            </a:pPr>
            <a:endParaRPr lang="en-US" dirty="0" smtClean="0"/>
          </a:p>
          <a:p>
            <a:pPr marL="0" indent="0">
              <a:buNone/>
            </a:pPr>
            <a:r>
              <a:rPr lang="en-US" dirty="0" smtClean="0"/>
              <a:t>	                                                                                                         </a:t>
            </a:r>
            <a:endParaRPr lang="en-IN" dirty="0"/>
          </a:p>
        </p:txBody>
      </p:sp>
      <p:graphicFrame>
        <p:nvGraphicFramePr>
          <p:cNvPr id="4" name="Table 3"/>
          <p:cNvGraphicFramePr>
            <a:graphicFrameLocks noGrp="1"/>
          </p:cNvGraphicFramePr>
          <p:nvPr>
            <p:extLst>
              <p:ext uri="{D42A27DB-BD31-4B8C-83A1-F6EECF244321}">
                <p14:modId xmlns="" xmlns:p14="http://schemas.microsoft.com/office/powerpoint/2010/main" val="2618218016"/>
              </p:ext>
            </p:extLst>
          </p:nvPr>
        </p:nvGraphicFramePr>
        <p:xfrm>
          <a:off x="1143000" y="2362200"/>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Description</a:t>
                      </a:r>
                      <a:endParaRPr lang="en-IN" dirty="0"/>
                    </a:p>
                  </a:txBody>
                  <a:tcPr/>
                </a:tc>
                <a:tc>
                  <a:txBody>
                    <a:bodyPr/>
                    <a:lstStyle/>
                    <a:p>
                      <a:r>
                        <a:rPr lang="en-US" dirty="0" smtClean="0"/>
                        <a:t>Driver</a:t>
                      </a:r>
                      <a:r>
                        <a:rPr lang="en-US" baseline="0" dirty="0" smtClean="0"/>
                        <a:t> </a:t>
                      </a:r>
                      <a:endParaRPr lang="en-IN" dirty="0"/>
                    </a:p>
                  </a:txBody>
                  <a:tcPr/>
                </a:tc>
                <a:tc>
                  <a:txBody>
                    <a:bodyPr/>
                    <a:lstStyle/>
                    <a:p>
                      <a:r>
                        <a:rPr lang="en-US" dirty="0" smtClean="0"/>
                        <a:t>Driven</a:t>
                      </a:r>
                      <a:endParaRPr lang="en-IN" dirty="0"/>
                    </a:p>
                  </a:txBody>
                  <a:tcPr/>
                </a:tc>
              </a:tr>
              <a:tr h="370840">
                <a:tc>
                  <a:txBody>
                    <a:bodyPr/>
                    <a:lstStyle/>
                    <a:p>
                      <a:r>
                        <a:rPr lang="en-US" dirty="0" smtClean="0"/>
                        <a:t>Inner radius</a:t>
                      </a:r>
                      <a:endParaRPr lang="en-IN" dirty="0"/>
                    </a:p>
                  </a:txBody>
                  <a:tcPr/>
                </a:tc>
                <a:tc>
                  <a:txBody>
                    <a:bodyPr/>
                    <a:lstStyle/>
                    <a:p>
                      <a:r>
                        <a:rPr lang="en-US" dirty="0" smtClean="0"/>
                        <a:t>27.12mm</a:t>
                      </a:r>
                      <a:endParaRPr lang="en-IN" dirty="0"/>
                    </a:p>
                  </a:txBody>
                  <a:tcPr/>
                </a:tc>
                <a:tc>
                  <a:txBody>
                    <a:bodyPr/>
                    <a:lstStyle/>
                    <a:p>
                      <a:r>
                        <a:rPr lang="en-US" dirty="0" smtClean="0"/>
                        <a:t>21.4mm</a:t>
                      </a:r>
                      <a:endParaRPr lang="en-IN" dirty="0"/>
                    </a:p>
                  </a:txBody>
                  <a:tcPr/>
                </a:tc>
              </a:tr>
              <a:tr h="370840">
                <a:tc>
                  <a:txBody>
                    <a:bodyPr/>
                    <a:lstStyle/>
                    <a:p>
                      <a:r>
                        <a:rPr lang="en-US" dirty="0" smtClean="0"/>
                        <a:t>Outer radius</a:t>
                      </a:r>
                      <a:endParaRPr lang="en-IN" dirty="0"/>
                    </a:p>
                  </a:txBody>
                  <a:tcPr/>
                </a:tc>
                <a:tc>
                  <a:txBody>
                    <a:bodyPr/>
                    <a:lstStyle/>
                    <a:p>
                      <a:r>
                        <a:rPr lang="en-US" dirty="0" smtClean="0"/>
                        <a:t>192.5mm</a:t>
                      </a:r>
                      <a:endParaRPr lang="en-IN" dirty="0"/>
                    </a:p>
                  </a:txBody>
                  <a:tcPr/>
                </a:tc>
                <a:tc>
                  <a:txBody>
                    <a:bodyPr/>
                    <a:lstStyle/>
                    <a:p>
                      <a:r>
                        <a:rPr lang="en-US" dirty="0" smtClean="0"/>
                        <a:t>198mm</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 xmlns:p14="http://schemas.microsoft.com/office/powerpoint/2010/main" val="3130620809"/>
              </p:ext>
            </p:extLst>
          </p:nvPr>
        </p:nvGraphicFramePr>
        <p:xfrm>
          <a:off x="1143000" y="3718560"/>
          <a:ext cx="6096000" cy="222504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Description</a:t>
                      </a:r>
                      <a:endParaRPr lang="en-IN" dirty="0"/>
                    </a:p>
                  </a:txBody>
                  <a:tcPr/>
                </a:tc>
                <a:tc>
                  <a:txBody>
                    <a:bodyPr/>
                    <a:lstStyle/>
                    <a:p>
                      <a:r>
                        <a:rPr lang="en-US" dirty="0" smtClean="0"/>
                        <a:t>Values</a:t>
                      </a:r>
                      <a:endParaRPr lang="en-IN" dirty="0"/>
                    </a:p>
                  </a:txBody>
                  <a:tcPr/>
                </a:tc>
              </a:tr>
              <a:tr h="370840">
                <a:tc>
                  <a:txBody>
                    <a:bodyPr/>
                    <a:lstStyle/>
                    <a:p>
                      <a:r>
                        <a:rPr lang="en-US" dirty="0" smtClean="0"/>
                        <a:t>Min</a:t>
                      </a:r>
                      <a:r>
                        <a:rPr lang="en-US" baseline="0" dirty="0" smtClean="0"/>
                        <a:t>.Ratio</a:t>
                      </a:r>
                      <a:endParaRPr lang="en-IN" dirty="0"/>
                    </a:p>
                  </a:txBody>
                  <a:tcPr/>
                </a:tc>
                <a:tc>
                  <a:txBody>
                    <a:bodyPr/>
                    <a:lstStyle/>
                    <a:p>
                      <a:r>
                        <a:rPr lang="en-US" dirty="0" smtClean="0"/>
                        <a:t>3:1</a:t>
                      </a:r>
                      <a:endParaRPr lang="en-IN" dirty="0"/>
                    </a:p>
                  </a:txBody>
                  <a:tcPr/>
                </a:tc>
              </a:tr>
              <a:tr h="370840">
                <a:tc>
                  <a:txBody>
                    <a:bodyPr/>
                    <a:lstStyle/>
                    <a:p>
                      <a:r>
                        <a:rPr lang="en-US" dirty="0" smtClean="0"/>
                        <a:t>Max Ratio</a:t>
                      </a:r>
                      <a:endParaRPr lang="en-IN" dirty="0"/>
                    </a:p>
                  </a:txBody>
                  <a:tcPr/>
                </a:tc>
                <a:tc>
                  <a:txBody>
                    <a:bodyPr/>
                    <a:lstStyle/>
                    <a:p>
                      <a:r>
                        <a:rPr lang="en-US" dirty="0" smtClean="0"/>
                        <a:t>0.43:1</a:t>
                      </a:r>
                      <a:endParaRPr lang="en-IN" dirty="0"/>
                    </a:p>
                  </a:txBody>
                  <a:tcPr/>
                </a:tc>
              </a:tr>
              <a:tr h="370840">
                <a:tc>
                  <a:txBody>
                    <a:bodyPr/>
                    <a:lstStyle/>
                    <a:p>
                      <a:r>
                        <a:rPr lang="en-US" dirty="0" smtClean="0"/>
                        <a:t>Efficiency</a:t>
                      </a:r>
                      <a:endParaRPr lang="en-IN" dirty="0"/>
                    </a:p>
                  </a:txBody>
                  <a:tcPr/>
                </a:tc>
                <a:tc>
                  <a:txBody>
                    <a:bodyPr/>
                    <a:lstStyle/>
                    <a:p>
                      <a:r>
                        <a:rPr lang="en-US" dirty="0" smtClean="0"/>
                        <a:t>93%</a:t>
                      </a:r>
                      <a:endParaRPr lang="en-IN" dirty="0"/>
                    </a:p>
                  </a:txBody>
                  <a:tcPr/>
                </a:tc>
              </a:tr>
              <a:tr h="370840">
                <a:tc>
                  <a:txBody>
                    <a:bodyPr/>
                    <a:lstStyle/>
                    <a:p>
                      <a:r>
                        <a:rPr lang="en-US" dirty="0" smtClean="0"/>
                        <a:t>Engagement</a:t>
                      </a:r>
                      <a:r>
                        <a:rPr lang="en-US" baseline="0" dirty="0" smtClean="0"/>
                        <a:t> rpm</a:t>
                      </a:r>
                      <a:endParaRPr lang="en-IN" dirty="0"/>
                    </a:p>
                  </a:txBody>
                  <a:tcPr/>
                </a:tc>
                <a:tc>
                  <a:txBody>
                    <a:bodyPr/>
                    <a:lstStyle/>
                    <a:p>
                      <a:r>
                        <a:rPr lang="en-US" dirty="0" smtClean="0"/>
                        <a:t>2600</a:t>
                      </a:r>
                      <a:endParaRPr lang="en-IN" dirty="0"/>
                    </a:p>
                  </a:txBody>
                  <a:tcPr/>
                </a:tc>
              </a:tr>
              <a:tr h="370840">
                <a:tc>
                  <a:txBody>
                    <a:bodyPr/>
                    <a:lstStyle/>
                    <a:p>
                      <a:r>
                        <a:rPr lang="en-US" dirty="0" smtClean="0"/>
                        <a:t>C-C</a:t>
                      </a:r>
                      <a:r>
                        <a:rPr lang="en-US" baseline="0" dirty="0" smtClean="0"/>
                        <a:t> distance</a:t>
                      </a:r>
                      <a:endParaRPr lang="en-IN" dirty="0"/>
                    </a:p>
                  </a:txBody>
                  <a:tcPr/>
                </a:tc>
                <a:tc>
                  <a:txBody>
                    <a:bodyPr/>
                    <a:lstStyle/>
                    <a:p>
                      <a:r>
                        <a:rPr lang="en-US" dirty="0" smtClean="0"/>
                        <a:t>242mm</a:t>
                      </a:r>
                      <a:endParaRPr lang="en-IN" dirty="0"/>
                    </a:p>
                  </a:txBody>
                  <a:tcPr/>
                </a:tc>
              </a:tr>
            </a:tbl>
          </a:graphicData>
        </a:graphic>
      </p:graphicFrame>
      <p:sp>
        <p:nvSpPr>
          <p:cNvPr id="8" name="TextBox 7"/>
          <p:cNvSpPr txBox="1"/>
          <p:nvPr/>
        </p:nvSpPr>
        <p:spPr>
          <a:xfrm>
            <a:off x="3657600" y="152400"/>
            <a:ext cx="1943100" cy="1015663"/>
          </a:xfrm>
          <a:prstGeom prst="rect">
            <a:avLst/>
          </a:prstGeom>
          <a:noFill/>
        </p:spPr>
        <p:txBody>
          <a:bodyPr wrap="square" rtlCol="0">
            <a:spAutoFit/>
          </a:bodyPr>
          <a:lstStyle/>
          <a:p>
            <a:r>
              <a:rPr lang="en-US" sz="6000" b="1" dirty="0" smtClean="0">
                <a:solidFill>
                  <a:schemeClr val="accent5">
                    <a:lumMod val="50000"/>
                  </a:schemeClr>
                </a:solidFill>
              </a:rPr>
              <a:t>CVT</a:t>
            </a:r>
            <a:endParaRPr lang="en-IN" sz="6000" b="1" dirty="0">
              <a:solidFill>
                <a:schemeClr val="accent5">
                  <a:lumMod val="50000"/>
                </a:schemeClr>
              </a:solidFill>
            </a:endParaRPr>
          </a:p>
        </p:txBody>
      </p:sp>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00192" y="332656"/>
            <a:ext cx="2620963" cy="1306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45676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 xmlns:p14="http://schemas.microsoft.com/office/powerpoint/2010/main" val="1805995184"/>
              </p:ext>
            </p:extLst>
          </p:nvPr>
        </p:nvGraphicFramePr>
        <p:xfrm>
          <a:off x="457200" y="10668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pPr algn="ctr"/>
                      <a:r>
                        <a:rPr lang="en-US" dirty="0" smtClean="0"/>
                        <a:t>Position</a:t>
                      </a:r>
                      <a:endParaRPr lang="en-IN" dirty="0"/>
                    </a:p>
                  </a:txBody>
                  <a:tcPr/>
                </a:tc>
                <a:tc>
                  <a:txBody>
                    <a:bodyPr/>
                    <a:lstStyle/>
                    <a:p>
                      <a:pPr algn="ctr"/>
                      <a:r>
                        <a:rPr lang="en-US" dirty="0" smtClean="0"/>
                        <a:t>Ratio</a:t>
                      </a:r>
                      <a:endParaRPr lang="en-IN" dirty="0"/>
                    </a:p>
                  </a:txBody>
                  <a:tcPr/>
                </a:tc>
              </a:tr>
              <a:tr h="370840">
                <a:tc>
                  <a:txBody>
                    <a:bodyPr/>
                    <a:lstStyle/>
                    <a:p>
                      <a:pPr algn="ctr"/>
                      <a:r>
                        <a:rPr lang="en-US" dirty="0" smtClean="0"/>
                        <a:t>Forward</a:t>
                      </a:r>
                      <a:endParaRPr lang="en-IN" dirty="0"/>
                    </a:p>
                  </a:txBody>
                  <a:tcPr/>
                </a:tc>
                <a:tc>
                  <a:txBody>
                    <a:bodyPr/>
                    <a:lstStyle/>
                    <a:p>
                      <a:pPr algn="ctr"/>
                      <a:r>
                        <a:rPr lang="en-US" dirty="0" smtClean="0"/>
                        <a:t>18:1</a:t>
                      </a:r>
                      <a:endParaRPr lang="en-IN" dirty="0"/>
                    </a:p>
                  </a:txBody>
                  <a:tcPr/>
                </a:tc>
              </a:tr>
              <a:tr h="370840">
                <a:tc>
                  <a:txBody>
                    <a:bodyPr/>
                    <a:lstStyle/>
                    <a:p>
                      <a:pPr algn="ctr"/>
                      <a:r>
                        <a:rPr lang="en-US" dirty="0" smtClean="0"/>
                        <a:t>Neutral </a:t>
                      </a:r>
                      <a:endParaRPr lang="en-IN" dirty="0"/>
                    </a:p>
                  </a:txBody>
                  <a:tcPr/>
                </a:tc>
                <a:tc>
                  <a:txBody>
                    <a:bodyPr/>
                    <a:lstStyle/>
                    <a:p>
                      <a:pPr algn="ctr"/>
                      <a:r>
                        <a:rPr lang="en-US" dirty="0" smtClean="0"/>
                        <a:t>0</a:t>
                      </a:r>
                      <a:endParaRPr lang="en-IN" dirty="0"/>
                    </a:p>
                  </a:txBody>
                  <a:tcPr/>
                </a:tc>
              </a:tr>
              <a:tr h="370840">
                <a:tc>
                  <a:txBody>
                    <a:bodyPr/>
                    <a:lstStyle/>
                    <a:p>
                      <a:pPr algn="ctr"/>
                      <a:r>
                        <a:rPr lang="en-US" dirty="0" smtClean="0"/>
                        <a:t>Reverse </a:t>
                      </a:r>
                      <a:endParaRPr lang="en-IN" dirty="0"/>
                    </a:p>
                  </a:txBody>
                  <a:tcPr/>
                </a:tc>
                <a:tc>
                  <a:txBody>
                    <a:bodyPr/>
                    <a:lstStyle/>
                    <a:p>
                      <a:pPr algn="ctr"/>
                      <a:r>
                        <a:rPr lang="en-US" dirty="0" smtClean="0"/>
                        <a:t>36:1</a:t>
                      </a:r>
                      <a:endParaRPr lang="en-IN" dirty="0"/>
                    </a:p>
                  </a:txBody>
                  <a:tcPr/>
                </a:tc>
              </a:tr>
            </a:tbl>
          </a:graphicData>
        </a:graphic>
      </p:graphicFrame>
      <p:sp>
        <p:nvSpPr>
          <p:cNvPr id="4" name="TextBox 3"/>
          <p:cNvSpPr txBox="1"/>
          <p:nvPr/>
        </p:nvSpPr>
        <p:spPr>
          <a:xfrm>
            <a:off x="1619672" y="304800"/>
            <a:ext cx="6480720" cy="769441"/>
          </a:xfrm>
          <a:prstGeom prst="rect">
            <a:avLst/>
          </a:prstGeom>
          <a:noFill/>
        </p:spPr>
        <p:txBody>
          <a:bodyPr wrap="square" rtlCol="0">
            <a:spAutoFit/>
          </a:bodyPr>
          <a:lstStyle/>
          <a:p>
            <a:r>
              <a:rPr lang="en-US" sz="4400" b="1" dirty="0" smtClean="0">
                <a:solidFill>
                  <a:schemeClr val="accent5">
                    <a:lumMod val="50000"/>
                  </a:schemeClr>
                </a:solidFill>
              </a:rPr>
              <a:t>        FNR GEAR BOX</a:t>
            </a:r>
            <a:endParaRPr lang="en-IN" sz="4400" b="1" dirty="0">
              <a:solidFill>
                <a:schemeClr val="accent5">
                  <a:lumMod val="50000"/>
                </a:schemeClr>
              </a:solidFill>
            </a:endParaRPr>
          </a:p>
        </p:txBody>
      </p:sp>
      <p:graphicFrame>
        <p:nvGraphicFramePr>
          <p:cNvPr id="7" name="Table 6"/>
          <p:cNvGraphicFramePr>
            <a:graphicFrameLocks noGrp="1"/>
          </p:cNvGraphicFramePr>
          <p:nvPr>
            <p:extLst>
              <p:ext uri="{D42A27DB-BD31-4B8C-83A1-F6EECF244321}">
                <p14:modId xmlns="" xmlns:p14="http://schemas.microsoft.com/office/powerpoint/2010/main" val="3848169446"/>
              </p:ext>
            </p:extLst>
          </p:nvPr>
        </p:nvGraphicFramePr>
        <p:xfrm>
          <a:off x="1524000" y="3804920"/>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Discription</a:t>
                      </a:r>
                      <a:endParaRPr lang="en-IN" dirty="0"/>
                    </a:p>
                  </a:txBody>
                  <a:tcPr/>
                </a:tc>
                <a:tc>
                  <a:txBody>
                    <a:bodyPr/>
                    <a:lstStyle/>
                    <a:p>
                      <a:pPr algn="ctr"/>
                      <a:r>
                        <a:rPr lang="en-US" dirty="0" smtClean="0"/>
                        <a:t>Value</a:t>
                      </a:r>
                      <a:endParaRPr lang="en-IN" dirty="0"/>
                    </a:p>
                  </a:txBody>
                  <a:tcPr/>
                </a:tc>
              </a:tr>
              <a:tr h="370840">
                <a:tc>
                  <a:txBody>
                    <a:bodyPr/>
                    <a:lstStyle/>
                    <a:p>
                      <a:pPr algn="ctr"/>
                      <a:r>
                        <a:rPr lang="en-US" dirty="0" smtClean="0"/>
                        <a:t>Over all</a:t>
                      </a:r>
                      <a:r>
                        <a:rPr lang="en-US" baseline="0" dirty="0" smtClean="0"/>
                        <a:t> reduction ratio</a:t>
                      </a:r>
                      <a:endParaRPr lang="en-IN" dirty="0"/>
                    </a:p>
                  </a:txBody>
                  <a:tcPr/>
                </a:tc>
                <a:tc>
                  <a:txBody>
                    <a:bodyPr/>
                    <a:lstStyle/>
                    <a:p>
                      <a:pPr algn="ctr"/>
                      <a:r>
                        <a:rPr lang="en-US" dirty="0" smtClean="0"/>
                        <a:t>7.7:1</a:t>
                      </a:r>
                      <a:endParaRPr lang="en-IN" dirty="0"/>
                    </a:p>
                  </a:txBody>
                  <a:tcPr/>
                </a:tc>
              </a:tr>
              <a:tr h="370840">
                <a:tc>
                  <a:txBody>
                    <a:bodyPr/>
                    <a:lstStyle/>
                    <a:p>
                      <a:pPr algn="ctr"/>
                      <a:r>
                        <a:rPr lang="en-US" dirty="0" smtClean="0"/>
                        <a:t>Tire diameter</a:t>
                      </a:r>
                      <a:endParaRPr lang="en-IN" dirty="0"/>
                    </a:p>
                  </a:txBody>
                  <a:tcPr/>
                </a:tc>
                <a:tc>
                  <a:txBody>
                    <a:bodyPr/>
                    <a:lstStyle/>
                    <a:p>
                      <a:pPr algn="ctr"/>
                      <a:r>
                        <a:rPr lang="en-US" dirty="0" smtClean="0"/>
                        <a:t>25 inch</a:t>
                      </a:r>
                      <a:endParaRPr lang="en-IN" dirty="0"/>
                    </a:p>
                  </a:txBody>
                  <a:tcPr/>
                </a:tc>
              </a:tr>
              <a:tr h="370840">
                <a:tc>
                  <a:txBody>
                    <a:bodyPr/>
                    <a:lstStyle/>
                    <a:p>
                      <a:pPr algn="ctr"/>
                      <a:r>
                        <a:rPr lang="en-US" dirty="0" smtClean="0"/>
                        <a:t>Max speed</a:t>
                      </a:r>
                      <a:endParaRPr lang="en-IN" dirty="0"/>
                    </a:p>
                  </a:txBody>
                  <a:tcPr/>
                </a:tc>
                <a:tc>
                  <a:txBody>
                    <a:bodyPr/>
                    <a:lstStyle/>
                    <a:p>
                      <a:pPr algn="ctr"/>
                      <a:r>
                        <a:rPr lang="en-US" dirty="0" smtClean="0"/>
                        <a:t>58 kmph</a:t>
                      </a:r>
                      <a:endParaRPr lang="en-IN" dirty="0"/>
                    </a:p>
                  </a:txBody>
                  <a:tcPr/>
                </a:tc>
              </a:tr>
              <a:tr h="370840">
                <a:tc>
                  <a:txBody>
                    <a:bodyPr/>
                    <a:lstStyle/>
                    <a:p>
                      <a:pPr algn="ctr"/>
                      <a:r>
                        <a:rPr lang="en-US" dirty="0" smtClean="0"/>
                        <a:t>Max</a:t>
                      </a:r>
                      <a:r>
                        <a:rPr lang="en-US" baseline="0" dirty="0" smtClean="0"/>
                        <a:t> acceleration</a:t>
                      </a:r>
                      <a:endParaRPr lang="en-IN" dirty="0"/>
                    </a:p>
                  </a:txBody>
                  <a:tcPr/>
                </a:tc>
                <a:tc>
                  <a:txBody>
                    <a:bodyPr/>
                    <a:lstStyle/>
                    <a:p>
                      <a:pPr algn="ctr"/>
                      <a:r>
                        <a:rPr lang="en-US" dirty="0" smtClean="0"/>
                        <a:t>4</a:t>
                      </a:r>
                      <a:r>
                        <a:rPr lang="en-US" baseline="0" dirty="0" smtClean="0"/>
                        <a:t> m/s2</a:t>
                      </a:r>
                      <a:endParaRPr lang="en-IN" dirty="0"/>
                    </a:p>
                  </a:txBody>
                  <a:tcPr/>
                </a:tc>
              </a:tr>
              <a:tr h="370840">
                <a:tc>
                  <a:txBody>
                    <a:bodyPr/>
                    <a:lstStyle/>
                    <a:p>
                      <a:pPr algn="ctr"/>
                      <a:r>
                        <a:rPr lang="en-US" dirty="0" smtClean="0"/>
                        <a:t>Output torque</a:t>
                      </a:r>
                      <a:endParaRPr lang="en-IN" dirty="0"/>
                    </a:p>
                  </a:txBody>
                  <a:tcPr/>
                </a:tc>
                <a:tc>
                  <a:txBody>
                    <a:bodyPr/>
                    <a:lstStyle/>
                    <a:p>
                      <a:pPr algn="ctr"/>
                      <a:r>
                        <a:rPr lang="en-US" dirty="0" smtClean="0"/>
                        <a:t>11 n.m</a:t>
                      </a:r>
                      <a:endParaRPr lang="en-IN" dirty="0"/>
                    </a:p>
                  </a:txBody>
                  <a:tcPr/>
                </a:tc>
              </a:tr>
              <a:tr h="370840">
                <a:tc>
                  <a:txBody>
                    <a:bodyPr/>
                    <a:lstStyle/>
                    <a:p>
                      <a:pPr algn="ctr"/>
                      <a:r>
                        <a:rPr lang="en-US" dirty="0" smtClean="0"/>
                        <a:t>Traction force</a:t>
                      </a:r>
                      <a:endParaRPr lang="en-IN" dirty="0"/>
                    </a:p>
                  </a:txBody>
                  <a:tcPr/>
                </a:tc>
                <a:tc>
                  <a:txBody>
                    <a:bodyPr/>
                    <a:lstStyle/>
                    <a:p>
                      <a:pPr algn="ctr"/>
                      <a:r>
                        <a:rPr lang="en-US" dirty="0" smtClean="0"/>
                        <a:t>311.3 n</a:t>
                      </a:r>
                      <a:endParaRPr lang="en-IN" dirty="0"/>
                    </a:p>
                  </a:txBody>
                  <a:tcPr/>
                </a:tc>
              </a:tr>
            </a:tbl>
          </a:graphicData>
        </a:graphic>
      </p:graphicFrame>
      <p:sp>
        <p:nvSpPr>
          <p:cNvPr id="8" name="TextBox 7"/>
          <p:cNvSpPr txBox="1"/>
          <p:nvPr/>
        </p:nvSpPr>
        <p:spPr>
          <a:xfrm>
            <a:off x="990600" y="2819400"/>
            <a:ext cx="6629400" cy="769441"/>
          </a:xfrm>
          <a:prstGeom prst="rect">
            <a:avLst/>
          </a:prstGeom>
          <a:noFill/>
        </p:spPr>
        <p:txBody>
          <a:bodyPr wrap="square" rtlCol="0">
            <a:spAutoFit/>
          </a:bodyPr>
          <a:lstStyle/>
          <a:p>
            <a:r>
              <a:rPr lang="en-US" sz="4400" b="1" dirty="0" smtClean="0">
                <a:solidFill>
                  <a:schemeClr val="accent5">
                    <a:lumMod val="50000"/>
                  </a:schemeClr>
                </a:solidFill>
              </a:rPr>
              <a:t>FINAL DRIVE TRAIN VALUES</a:t>
            </a:r>
            <a:endParaRPr lang="en-IN" sz="4400" b="1" dirty="0">
              <a:solidFill>
                <a:schemeClr val="accent5">
                  <a:lumMod val="50000"/>
                </a:schemeClr>
              </a:solidFill>
            </a:endParaRPr>
          </a:p>
        </p:txBody>
      </p:sp>
    </p:spTree>
    <p:extLst>
      <p:ext uri="{BB962C8B-B14F-4D97-AF65-F5344CB8AC3E}">
        <p14:creationId xmlns="" xmlns:p14="http://schemas.microsoft.com/office/powerpoint/2010/main" val="954581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Content Placeholder 2"/>
          <p:cNvSpPr>
            <a:spLocks noGrp="1"/>
          </p:cNvSpPr>
          <p:nvPr>
            <p:ph idx="1"/>
          </p:nvPr>
        </p:nvSpPr>
        <p:spPr/>
        <p:txBody>
          <a:bodyPr>
            <a:normAutofit/>
          </a:bodyPr>
          <a:lstStyle/>
          <a:p>
            <a:r>
              <a:rPr lang="en-US" dirty="0" smtClean="0"/>
              <a:t>Gear box		  drive shaft	    wheels. </a:t>
            </a:r>
            <a:endParaRPr lang="en-US" dirty="0"/>
          </a:p>
          <a:p>
            <a:endParaRPr lang="en-US" dirty="0" smtClean="0"/>
          </a:p>
          <a:p>
            <a:r>
              <a:rPr lang="en-US" dirty="0" smtClean="0"/>
              <a:t>Exhaust </a:t>
            </a:r>
            <a:r>
              <a:rPr lang="en-US" dirty="0"/>
              <a:t>system will contain a catalytic converter and a muffler</a:t>
            </a:r>
            <a:r>
              <a:rPr lang="en-US" dirty="0" smtClean="0"/>
              <a:t>.</a:t>
            </a:r>
          </a:p>
          <a:p>
            <a:endParaRPr lang="en-US" dirty="0" smtClean="0"/>
          </a:p>
          <a:p>
            <a:r>
              <a:rPr lang="en-US" dirty="0" smtClean="0"/>
              <a:t> CO</a:t>
            </a:r>
            <a:r>
              <a:rPr lang="en-US" baseline="-25000" dirty="0" smtClean="0"/>
              <a:t>2</a:t>
            </a:r>
            <a:r>
              <a:rPr lang="en-US" dirty="0" smtClean="0"/>
              <a:t> absorber will be connected to exhaust output.</a:t>
            </a:r>
          </a:p>
          <a:p>
            <a:endParaRPr lang="en-US" dirty="0"/>
          </a:p>
          <a:p>
            <a:endParaRPr lang="en-US" dirty="0"/>
          </a:p>
          <a:p>
            <a:endParaRPr lang="en-IN" dirty="0"/>
          </a:p>
        </p:txBody>
      </p:sp>
      <p:cxnSp>
        <p:nvCxnSpPr>
          <p:cNvPr id="5" name="Straight Arrow Connector 4"/>
          <p:cNvCxnSpPr/>
          <p:nvPr/>
        </p:nvCxnSpPr>
        <p:spPr>
          <a:xfrm>
            <a:off x="2514600" y="1905000"/>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334000" y="1905000"/>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6117473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420888"/>
            <a:ext cx="8229600" cy="1143000"/>
          </a:xfrm>
        </p:spPr>
        <p:txBody>
          <a:bodyPr>
            <a:normAutofit/>
          </a:bodyPr>
          <a:lstStyle/>
          <a:p>
            <a:r>
              <a:rPr lang="en-US" sz="5400" b="1" dirty="0" smtClean="0">
                <a:solidFill>
                  <a:schemeClr val="accent5">
                    <a:lumMod val="50000"/>
                  </a:schemeClr>
                </a:solidFill>
              </a:rPr>
              <a:t>ELECTRICAL SYSTEM</a:t>
            </a:r>
            <a:endParaRPr lang="en-IN" sz="5400" b="1" dirty="0">
              <a:solidFill>
                <a:schemeClr val="accent5">
                  <a:lumMod val="50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Electrical System</a:t>
            </a:r>
            <a:endParaRPr lang="en-US" sz="4800" b="1" dirty="0"/>
          </a:p>
        </p:txBody>
      </p:sp>
      <p:sp>
        <p:nvSpPr>
          <p:cNvPr id="3" name="TextBox 2"/>
          <p:cNvSpPr txBox="1"/>
          <p:nvPr/>
        </p:nvSpPr>
        <p:spPr>
          <a:xfrm>
            <a:off x="381000" y="1905000"/>
            <a:ext cx="8458200" cy="4401205"/>
          </a:xfrm>
          <a:prstGeom prst="rect">
            <a:avLst/>
          </a:prstGeom>
          <a:noFill/>
        </p:spPr>
        <p:txBody>
          <a:bodyPr wrap="square" rtlCol="0">
            <a:spAutoFit/>
          </a:bodyPr>
          <a:lstStyle/>
          <a:p>
            <a:pPr marL="285750" indent="-285750" algn="just">
              <a:buFont typeface="Arial" pitchFamily="34" charset="0"/>
              <a:buChar char="•"/>
            </a:pPr>
            <a:r>
              <a:rPr lang="en-US" sz="2000" dirty="0" smtClean="0"/>
              <a:t>The goal of the electrical system is to wire up the key safety components such as the kill switches, brake light, reverse alarm and light and braking by solenoid. </a:t>
            </a:r>
          </a:p>
          <a:p>
            <a:pPr marL="285750" indent="-285750" algn="just">
              <a:buFont typeface="Arial" pitchFamily="34" charset="0"/>
              <a:buChar char="•"/>
            </a:pPr>
            <a:endParaRPr lang="en-US" sz="2000" dirty="0" smtClean="0"/>
          </a:p>
          <a:p>
            <a:pPr marL="285750" indent="-285750" algn="just">
              <a:buFont typeface="Arial" pitchFamily="34" charset="0"/>
              <a:buChar char="•"/>
            </a:pPr>
            <a:r>
              <a:rPr lang="en-US" sz="2000" dirty="0" smtClean="0"/>
              <a:t>Apart from that it aids the driver through the instrumentation panel which consists of the speedometer, fuel indicator and the brake fluid level indicator. It is also used for the lighting system of the car.</a:t>
            </a:r>
          </a:p>
          <a:p>
            <a:pPr algn="just"/>
            <a:endParaRPr lang="en-US" sz="2000" dirty="0"/>
          </a:p>
          <a:p>
            <a:pPr marL="285750" indent="-285750" algn="just">
              <a:buFont typeface="Arial" pitchFamily="34" charset="0"/>
              <a:buChar char="•"/>
            </a:pPr>
            <a:r>
              <a:rPr lang="en-US" sz="2000" dirty="0" smtClean="0"/>
              <a:t>The entire power for d electrical system is derived from a 12V battery which will be charged by the onboard alternator. </a:t>
            </a:r>
          </a:p>
          <a:p>
            <a:pPr marL="285750" indent="-285750" algn="just">
              <a:buFont typeface="Arial" pitchFamily="34" charset="0"/>
              <a:buChar char="•"/>
            </a:pPr>
            <a:endParaRPr lang="en-US" sz="2000" dirty="0"/>
          </a:p>
          <a:p>
            <a:pPr marL="285750" indent="-285750" algn="just">
              <a:buFont typeface="Arial" pitchFamily="34" charset="0"/>
              <a:buChar char="•"/>
            </a:pPr>
            <a:r>
              <a:rPr lang="en-US" sz="2000" dirty="0" smtClean="0"/>
              <a:t>Whole wiring will be done by 16 gauge electrical wire in red and black.</a:t>
            </a:r>
          </a:p>
          <a:p>
            <a:pPr marL="285750" indent="-285750" algn="just">
              <a:buFont typeface="Arial" pitchFamily="34" charset="0"/>
              <a:buChar char="•"/>
            </a:pPr>
            <a:endParaRPr lang="en-US" sz="2000" dirty="0"/>
          </a:p>
          <a:p>
            <a:pPr marL="285750" indent="-285750" algn="just">
              <a:buFont typeface="Arial" pitchFamily="34" charset="0"/>
              <a:buChar char="•"/>
            </a:pPr>
            <a:endParaRPr lang="en-US" sz="2000" dirty="0"/>
          </a:p>
        </p:txBody>
      </p:sp>
    </p:spTree>
    <p:extLst>
      <p:ext uri="{BB962C8B-B14F-4D97-AF65-F5344CB8AC3E}">
        <p14:creationId xmlns="" xmlns:p14="http://schemas.microsoft.com/office/powerpoint/2010/main" val="142371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Layout</a:t>
            </a:r>
            <a:endParaRPr lang="en-US" sz="4800" b="1" dirty="0">
              <a:solidFill>
                <a:schemeClr val="accent5">
                  <a:lumMod val="50000"/>
                </a:schemeClr>
              </a:solidFill>
            </a:endParaRPr>
          </a:p>
        </p:txBody>
      </p:sp>
      <p:pic>
        <p:nvPicPr>
          <p:cNvPr id="1026" name="Picture 2" descr="C:\Users\Rudra\Desktop\layout.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0167" y="1524000"/>
            <a:ext cx="8763000" cy="50768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1519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5">
                    <a:lumMod val="50000"/>
                  </a:schemeClr>
                </a:solidFill>
              </a:rPr>
              <a:t>Project Plan</a:t>
            </a:r>
            <a:endParaRPr lang="en-IN" sz="4800" b="1" dirty="0">
              <a:solidFill>
                <a:schemeClr val="accent5">
                  <a:lumMod val="50000"/>
                </a:schemeClr>
              </a:solidFill>
            </a:endParaRPr>
          </a:p>
        </p:txBody>
      </p:sp>
      <p:sp>
        <p:nvSpPr>
          <p:cNvPr id="3" name="Content Placeholder 2"/>
          <p:cNvSpPr>
            <a:spLocks noGrp="1"/>
          </p:cNvSpPr>
          <p:nvPr>
            <p:ph idx="1"/>
          </p:nvPr>
        </p:nvSpPr>
        <p:spPr/>
        <p:txBody>
          <a:bodyPr/>
          <a:lstStyle/>
          <a:p>
            <a:endParaRPr lang="en-IN"/>
          </a:p>
        </p:txBody>
      </p:sp>
      <p:pic>
        <p:nvPicPr>
          <p:cNvPr id="29699" name="Picture 3"/>
          <p:cNvPicPr>
            <a:picLocks noChangeAspect="1" noChangeArrowheads="1"/>
          </p:cNvPicPr>
          <p:nvPr/>
        </p:nvPicPr>
        <p:blipFill>
          <a:blip r:embed="rId2" cstate="print"/>
          <a:srcRect/>
          <a:stretch>
            <a:fillRect/>
          </a:stretch>
        </p:blipFill>
        <p:spPr bwMode="auto">
          <a:xfrm>
            <a:off x="0" y="1484784"/>
            <a:ext cx="9144000" cy="5373216"/>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smtClean="0">
                <a:solidFill>
                  <a:schemeClr val="accent5">
                    <a:lumMod val="50000"/>
                  </a:schemeClr>
                </a:solidFill>
              </a:rPr>
              <a:t>Post-</a:t>
            </a:r>
            <a:r>
              <a:rPr lang="en-US" sz="4800" b="1" dirty="0" err="1" smtClean="0">
                <a:solidFill>
                  <a:schemeClr val="accent5">
                    <a:lumMod val="50000"/>
                  </a:schemeClr>
                </a:solidFill>
              </a:rPr>
              <a:t>Fab</a:t>
            </a:r>
            <a:r>
              <a:rPr lang="en-US" sz="4800" b="1" dirty="0" smtClean="0">
                <a:solidFill>
                  <a:schemeClr val="accent5">
                    <a:lumMod val="50000"/>
                  </a:schemeClr>
                </a:solidFill>
              </a:rPr>
              <a:t>. Design Validation Plan</a:t>
            </a:r>
            <a:endParaRPr lang="en-IN" sz="4800" b="1" dirty="0">
              <a:solidFill>
                <a:schemeClr val="accent5">
                  <a:lumMod val="50000"/>
                </a:schemeClr>
              </a:solidFill>
            </a:endParaRPr>
          </a:p>
        </p:txBody>
      </p:sp>
      <p:graphicFrame>
        <p:nvGraphicFramePr>
          <p:cNvPr id="30722" name="Object 2"/>
          <p:cNvGraphicFramePr>
            <a:graphicFrameLocks noChangeAspect="1"/>
          </p:cNvGraphicFramePr>
          <p:nvPr/>
        </p:nvGraphicFramePr>
        <p:xfrm>
          <a:off x="0" y="1196752"/>
          <a:ext cx="9144000" cy="5157192"/>
        </p:xfrm>
        <a:graphic>
          <a:graphicData uri="http://schemas.openxmlformats.org/presentationml/2006/ole">
            <p:oleObj spid="_x0000_s30722" name="Worksheet" r:id="rId3" imgW="6400838" imgH="2676391" progId="Excel.Sheet.12">
              <p:embed/>
            </p:oleObj>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Sachin\Desktop\BAJA\Rollcage\PPT\rollcage_dimensions1.jpg"/>
          <p:cNvPicPr>
            <a:picLocks noChangeAspect="1" noChangeArrowheads="1"/>
          </p:cNvPicPr>
          <p:nvPr/>
        </p:nvPicPr>
        <p:blipFill>
          <a:blip r:embed="rId2" cstate="print"/>
          <a:srcRect/>
          <a:stretch>
            <a:fillRect/>
          </a:stretch>
        </p:blipFill>
        <p:spPr bwMode="auto">
          <a:xfrm>
            <a:off x="0" y="1410709"/>
            <a:ext cx="9144000" cy="5447291"/>
          </a:xfrm>
          <a:prstGeom prst="rect">
            <a:avLst/>
          </a:prstGeom>
          <a:noFill/>
        </p:spPr>
      </p:pic>
      <p:sp>
        <p:nvSpPr>
          <p:cNvPr id="7" name="TextBox 6"/>
          <p:cNvSpPr txBox="1"/>
          <p:nvPr/>
        </p:nvSpPr>
        <p:spPr>
          <a:xfrm>
            <a:off x="0" y="188640"/>
            <a:ext cx="9144000" cy="1077218"/>
          </a:xfrm>
          <a:prstGeom prst="rect">
            <a:avLst/>
          </a:prstGeom>
          <a:noFill/>
        </p:spPr>
        <p:txBody>
          <a:bodyPr wrap="square" rtlCol="0">
            <a:spAutoFit/>
          </a:bodyPr>
          <a:lstStyle/>
          <a:p>
            <a:pPr algn="ctr"/>
            <a:r>
              <a:rPr lang="en-US" sz="3200" b="1" dirty="0" smtClean="0">
                <a:solidFill>
                  <a:schemeClr val="accent5">
                    <a:lumMod val="75000"/>
                  </a:schemeClr>
                </a:solidFill>
              </a:rPr>
              <a:t>Selection of dimensions for optimizing strength to weight ratio</a:t>
            </a:r>
            <a:endParaRPr lang="en-IN" sz="3200" b="1" dirty="0">
              <a:solidFill>
                <a:schemeClr val="accent5">
                  <a:lumMod val="75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en-US" sz="4800" b="1" dirty="0" smtClean="0">
                <a:solidFill>
                  <a:schemeClr val="accent5">
                    <a:lumMod val="75000"/>
                  </a:schemeClr>
                </a:solidFill>
              </a:rPr>
              <a:t>Design Methodology</a:t>
            </a:r>
            <a:endParaRPr lang="en-IN" sz="4800" b="1" dirty="0">
              <a:solidFill>
                <a:schemeClr val="accent5">
                  <a:lumMod val="75000"/>
                </a:schemeClr>
              </a:solidFill>
            </a:endParaRPr>
          </a:p>
        </p:txBody>
      </p:sp>
      <p:pic>
        <p:nvPicPr>
          <p:cNvPr id="10241" name="Picture 1" descr="C:\Users\Sachin\Downloads\376199_425856390799286_1819148546_n.jpg"/>
          <p:cNvPicPr>
            <a:picLocks noChangeAspect="1" noChangeArrowheads="1"/>
          </p:cNvPicPr>
          <p:nvPr/>
        </p:nvPicPr>
        <p:blipFill>
          <a:blip r:embed="rId2" cstate="print"/>
          <a:srcRect/>
          <a:stretch>
            <a:fillRect/>
          </a:stretch>
        </p:blipFill>
        <p:spPr bwMode="auto">
          <a:xfrm>
            <a:off x="6041909" y="1556792"/>
            <a:ext cx="3102091" cy="4653136"/>
          </a:xfrm>
          <a:prstGeom prst="rect">
            <a:avLst/>
          </a:prstGeom>
          <a:noFill/>
        </p:spPr>
      </p:pic>
      <p:pic>
        <p:nvPicPr>
          <p:cNvPr id="10242" name="Picture 2" descr="C:\Users\Sachin\Downloads\2012-08-14 13.28.03.jpg"/>
          <p:cNvPicPr>
            <a:picLocks noChangeAspect="1" noChangeArrowheads="1"/>
          </p:cNvPicPr>
          <p:nvPr/>
        </p:nvPicPr>
        <p:blipFill>
          <a:blip r:embed="rId3" cstate="print"/>
          <a:srcRect/>
          <a:stretch>
            <a:fillRect/>
          </a:stretch>
        </p:blipFill>
        <p:spPr bwMode="auto">
          <a:xfrm>
            <a:off x="539552" y="1050032"/>
            <a:ext cx="4355976" cy="5807968"/>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552" y="0"/>
            <a:ext cx="9937104" cy="1417638"/>
          </a:xfrm>
        </p:spPr>
        <p:txBody>
          <a:bodyPr>
            <a:noAutofit/>
          </a:bodyPr>
          <a:lstStyle/>
          <a:p>
            <a:r>
              <a:rPr lang="en-US" sz="4800" b="1" dirty="0" smtClean="0">
                <a:solidFill>
                  <a:schemeClr val="accent5">
                    <a:lumMod val="75000"/>
                  </a:schemeClr>
                </a:solidFill>
              </a:rPr>
              <a:t>FEA using </a:t>
            </a:r>
            <a:r>
              <a:rPr lang="en-US" sz="4800" b="1" dirty="0" err="1" smtClean="0">
                <a:solidFill>
                  <a:schemeClr val="accent5">
                    <a:lumMod val="75000"/>
                  </a:schemeClr>
                </a:solidFill>
              </a:rPr>
              <a:t>SolidWorks</a:t>
            </a:r>
            <a:r>
              <a:rPr lang="en-US" sz="4800" b="1" dirty="0" smtClean="0">
                <a:solidFill>
                  <a:schemeClr val="accent5">
                    <a:lumMod val="75000"/>
                  </a:schemeClr>
                </a:solidFill>
              </a:rPr>
              <a:t> Simulation </a:t>
            </a:r>
            <a:endParaRPr lang="en-IN" sz="4800" b="1" dirty="0">
              <a:solidFill>
                <a:schemeClr val="accent5">
                  <a:lumMod val="75000"/>
                </a:schemeClr>
              </a:solidFill>
            </a:endParaRPr>
          </a:p>
        </p:txBody>
      </p:sp>
      <p:sp>
        <p:nvSpPr>
          <p:cNvPr id="3" name="Content Placeholder 2"/>
          <p:cNvSpPr>
            <a:spLocks noGrp="1"/>
          </p:cNvSpPr>
          <p:nvPr>
            <p:ph idx="1"/>
          </p:nvPr>
        </p:nvSpPr>
        <p:spPr>
          <a:xfrm>
            <a:off x="467544" y="3440757"/>
            <a:ext cx="8219256" cy="3417243"/>
          </a:xfrm>
        </p:spPr>
        <p:txBody>
          <a:bodyPr>
            <a:normAutofit fontScale="85000" lnSpcReduction="10000"/>
          </a:bodyPr>
          <a:lstStyle/>
          <a:p>
            <a:r>
              <a:rPr lang="en-IN" b="1" dirty="0"/>
              <a:t>Upper bound axial and bending</a:t>
            </a:r>
            <a:r>
              <a:rPr lang="en-IN" dirty="0"/>
              <a:t>: The software calculates the highest stresses at the extreme </a:t>
            </a:r>
            <a:r>
              <a:rPr lang="en-IN" dirty="0" err="1"/>
              <a:t>fibers</a:t>
            </a:r>
            <a:r>
              <a:rPr lang="en-IN" dirty="0"/>
              <a:t> of the cross-section, by combing the uniform axial stress and the two bending stresses due to M1 and M2 This is the recommended stress to view. The stress values are calculated at both ends of each mesh element:</a:t>
            </a:r>
          </a:p>
          <a:p>
            <a:r>
              <a:rPr lang="en-IN" dirty="0"/>
              <a:t>P/ A + [(M</a:t>
            </a:r>
            <a:r>
              <a:rPr lang="en-IN" baseline="-25000" dirty="0"/>
              <a:t>1</a:t>
            </a:r>
            <a:r>
              <a:rPr lang="en-IN" dirty="0"/>
              <a:t>* I</a:t>
            </a:r>
            <a:r>
              <a:rPr lang="en-IN" baseline="-25000" dirty="0"/>
              <a:t>22</a:t>
            </a:r>
            <a:r>
              <a:rPr lang="en-IN" dirty="0"/>
              <a:t> + M</a:t>
            </a:r>
            <a:r>
              <a:rPr lang="en-IN" baseline="-25000" dirty="0"/>
              <a:t>2</a:t>
            </a:r>
            <a:r>
              <a:rPr lang="en-IN" dirty="0"/>
              <a:t> * I</a:t>
            </a:r>
            <a:r>
              <a:rPr lang="en-IN" baseline="-25000" dirty="0"/>
              <a:t>12</a:t>
            </a:r>
            <a:r>
              <a:rPr lang="en-IN" dirty="0"/>
              <a:t>) * y</a:t>
            </a:r>
            <a:r>
              <a:rPr lang="en-IN" baseline="-25000" dirty="0"/>
              <a:t>1</a:t>
            </a:r>
            <a:r>
              <a:rPr lang="en-IN" dirty="0"/>
              <a:t> + ( M</a:t>
            </a:r>
            <a:r>
              <a:rPr lang="en-IN" baseline="-25000" dirty="0"/>
              <a:t>2</a:t>
            </a:r>
            <a:r>
              <a:rPr lang="en-IN" dirty="0"/>
              <a:t> * I</a:t>
            </a:r>
            <a:r>
              <a:rPr lang="en-IN" baseline="-25000" dirty="0"/>
              <a:t>11</a:t>
            </a:r>
            <a:r>
              <a:rPr lang="en-IN" dirty="0"/>
              <a:t> + M</a:t>
            </a:r>
            <a:r>
              <a:rPr lang="en-IN" baseline="-25000" dirty="0"/>
              <a:t>1</a:t>
            </a:r>
            <a:r>
              <a:rPr lang="en-IN" dirty="0"/>
              <a:t> * I</a:t>
            </a:r>
            <a:r>
              <a:rPr lang="en-IN" baseline="-25000" dirty="0"/>
              <a:t>21</a:t>
            </a:r>
            <a:r>
              <a:rPr lang="en-IN" dirty="0"/>
              <a:t>) * y</a:t>
            </a:r>
            <a:r>
              <a:rPr lang="en-IN" baseline="-25000" dirty="0"/>
              <a:t>2</a:t>
            </a:r>
            <a:r>
              <a:rPr lang="en-IN" dirty="0"/>
              <a:t>)] / (I</a:t>
            </a:r>
            <a:r>
              <a:rPr lang="en-IN" baseline="-25000" dirty="0"/>
              <a:t>22</a:t>
            </a:r>
            <a:r>
              <a:rPr lang="en-IN" dirty="0"/>
              <a:t> * I</a:t>
            </a:r>
            <a:r>
              <a:rPr lang="en-IN" baseline="-25000" dirty="0"/>
              <a:t>11</a:t>
            </a:r>
            <a:r>
              <a:rPr lang="en-IN" dirty="0"/>
              <a:t> - I</a:t>
            </a:r>
            <a:r>
              <a:rPr lang="en-IN" baseline="-25000" dirty="0"/>
              <a:t>12</a:t>
            </a:r>
            <a:r>
              <a:rPr lang="en-IN" dirty="0"/>
              <a:t>^</a:t>
            </a:r>
            <a:r>
              <a:rPr lang="en-IN" baseline="30000" dirty="0"/>
              <a:t>2</a:t>
            </a:r>
            <a:r>
              <a:rPr lang="en-IN" dirty="0"/>
              <a:t>)</a:t>
            </a:r>
          </a:p>
          <a:p>
            <a:endParaRPr lang="en-IN" dirty="0"/>
          </a:p>
        </p:txBody>
      </p:sp>
      <p:pic>
        <p:nvPicPr>
          <p:cNvPr id="25602" name="Picture 2" descr="http://help.solidworks.com/2012/English/SolidWorks/cworks/doc1292870046619.image"/>
          <p:cNvPicPr>
            <a:picLocks noChangeAspect="1" noChangeArrowheads="1"/>
          </p:cNvPicPr>
          <p:nvPr/>
        </p:nvPicPr>
        <p:blipFill>
          <a:blip r:embed="rId2" cstate="print"/>
          <a:srcRect/>
          <a:stretch>
            <a:fillRect/>
          </a:stretch>
        </p:blipFill>
        <p:spPr bwMode="auto">
          <a:xfrm>
            <a:off x="3635896" y="1196752"/>
            <a:ext cx="1857375" cy="2181226"/>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396536" cy="4525963"/>
          </a:xfrm>
        </p:spPr>
        <p:txBody>
          <a:bodyPr/>
          <a:lstStyle/>
          <a:p>
            <a:pPr>
              <a:buNone/>
            </a:pPr>
            <a:r>
              <a:rPr lang="en-US" sz="3600" b="1" dirty="0" smtClean="0">
                <a:solidFill>
                  <a:srgbClr val="00B050"/>
                </a:solidFill>
              </a:rPr>
              <a:t>Front Impact Test    </a:t>
            </a:r>
            <a:r>
              <a:rPr lang="en-US" dirty="0" smtClean="0"/>
              <a:t>At 7.9g net force = 27097N,</a:t>
            </a:r>
          </a:p>
          <a:p>
            <a:pPr>
              <a:buNone/>
            </a:pPr>
            <a:r>
              <a:rPr lang="en-US" dirty="0" smtClean="0"/>
              <a:t>Time = 100ms, MSE= 133.5 </a:t>
            </a:r>
            <a:r>
              <a:rPr lang="en-US" dirty="0" err="1" smtClean="0"/>
              <a:t>MPa</a:t>
            </a:r>
            <a:r>
              <a:rPr lang="en-US" dirty="0" smtClean="0"/>
              <a:t> , </a:t>
            </a:r>
            <a:r>
              <a:rPr lang="en-IN" dirty="0" smtClean="0"/>
              <a:t>δ= 1.9mm </a:t>
            </a:r>
            <a:endParaRPr lang="en-IN" dirty="0"/>
          </a:p>
          <a:p>
            <a:pPr>
              <a:buNone/>
            </a:pPr>
            <a:endParaRPr lang="en-IN" dirty="0"/>
          </a:p>
        </p:txBody>
      </p:sp>
      <p:pic>
        <p:nvPicPr>
          <p:cNvPr id="5122" name="Picture 2" descr="C:\Users\Sachin\Desktop\BAJA CAD\New folder\final_bracings-Study 1\final_bracings-Study 1-Stress-Stress1.jpg"/>
          <p:cNvPicPr>
            <a:picLocks noChangeAspect="1" noChangeArrowheads="1"/>
          </p:cNvPicPr>
          <p:nvPr/>
        </p:nvPicPr>
        <p:blipFill>
          <a:blip r:embed="rId2" cstate="print"/>
          <a:srcRect/>
          <a:stretch>
            <a:fillRect/>
          </a:stretch>
        </p:blipFill>
        <p:spPr bwMode="auto">
          <a:xfrm>
            <a:off x="0" y="1340768"/>
            <a:ext cx="9144000" cy="5517232"/>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40"/>
            <a:ext cx="9144000" cy="5937523"/>
          </a:xfrm>
        </p:spPr>
        <p:txBody>
          <a:bodyPr/>
          <a:lstStyle/>
          <a:p>
            <a:pPr>
              <a:buNone/>
            </a:pPr>
            <a:r>
              <a:rPr lang="en-US" sz="3600" b="1" dirty="0" smtClean="0">
                <a:solidFill>
                  <a:srgbClr val="FF0000"/>
                </a:solidFill>
              </a:rPr>
              <a:t>Side </a:t>
            </a:r>
            <a:r>
              <a:rPr lang="en-US" sz="3600" b="1" dirty="0">
                <a:solidFill>
                  <a:srgbClr val="FF0000"/>
                </a:solidFill>
              </a:rPr>
              <a:t>I</a:t>
            </a:r>
            <a:r>
              <a:rPr lang="en-US" sz="3600" b="1" dirty="0" smtClean="0">
                <a:solidFill>
                  <a:srgbClr val="FF0000"/>
                </a:solidFill>
              </a:rPr>
              <a:t>mpact Test </a:t>
            </a:r>
            <a:r>
              <a:rPr lang="en-US" dirty="0" smtClean="0">
                <a:solidFill>
                  <a:srgbClr val="FF0000"/>
                </a:solidFill>
              </a:rPr>
              <a:t> </a:t>
            </a:r>
            <a:r>
              <a:rPr lang="en-US" dirty="0" smtClean="0"/>
              <a:t>At 3.75g net force = 12862.5N,</a:t>
            </a:r>
          </a:p>
          <a:p>
            <a:pPr>
              <a:buNone/>
            </a:pPr>
            <a:r>
              <a:rPr lang="en-US" dirty="0" smtClean="0"/>
              <a:t>Time = 100ms, MSE= 666.2 </a:t>
            </a:r>
            <a:r>
              <a:rPr lang="en-US" dirty="0" err="1" smtClean="0"/>
              <a:t>MPa</a:t>
            </a:r>
            <a:r>
              <a:rPr lang="en-US" dirty="0" smtClean="0"/>
              <a:t> , </a:t>
            </a:r>
            <a:r>
              <a:rPr lang="en-IN" dirty="0" smtClean="0"/>
              <a:t>δ= 10.57mm </a:t>
            </a:r>
            <a:endParaRPr lang="en-IN" dirty="0"/>
          </a:p>
        </p:txBody>
      </p:sp>
      <p:pic>
        <p:nvPicPr>
          <p:cNvPr id="24579" name="Picture 3" descr="C:\Users\Sachin\Desktop\BAJA CAD\New folder\final_bracings-Study 7\final_bracings-Study 7-Stress-Stress1.jpg"/>
          <p:cNvPicPr>
            <a:picLocks noChangeAspect="1" noChangeArrowheads="1"/>
          </p:cNvPicPr>
          <p:nvPr/>
        </p:nvPicPr>
        <p:blipFill>
          <a:blip r:embed="rId2" cstate="print"/>
          <a:srcRect/>
          <a:stretch>
            <a:fillRect/>
          </a:stretch>
        </p:blipFill>
        <p:spPr bwMode="auto">
          <a:xfrm>
            <a:off x="0" y="1380226"/>
            <a:ext cx="9144000" cy="5477774"/>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3054</TotalTime>
  <Words>1245</Words>
  <Application>Microsoft Office PowerPoint</Application>
  <PresentationFormat>On-screen Show (4:3)</PresentationFormat>
  <Paragraphs>386</Paragraphs>
  <Slides>49</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1" baseType="lpstr">
      <vt:lpstr>Office Theme</vt:lpstr>
      <vt:lpstr>Worksheet</vt:lpstr>
      <vt:lpstr>BAJA SAE INDIA 2013 Virtuals Presentation</vt:lpstr>
      <vt:lpstr>Outline</vt:lpstr>
      <vt:lpstr>ROLLCAGE</vt:lpstr>
      <vt:lpstr>Material selection</vt:lpstr>
      <vt:lpstr>Slide 5</vt:lpstr>
      <vt:lpstr>Design Methodology</vt:lpstr>
      <vt:lpstr>FEA using SolidWorks Simulation </vt:lpstr>
      <vt:lpstr>Slide 8</vt:lpstr>
      <vt:lpstr>Slide 9</vt:lpstr>
      <vt:lpstr>Slide 10</vt:lpstr>
      <vt:lpstr>Slide 11</vt:lpstr>
      <vt:lpstr>Slide 12</vt:lpstr>
      <vt:lpstr>Slide 13</vt:lpstr>
      <vt:lpstr>Compliance with rulebook</vt:lpstr>
      <vt:lpstr>Ergonomic design</vt:lpstr>
      <vt:lpstr>SUSPENSION</vt:lpstr>
      <vt:lpstr>DFMEA</vt:lpstr>
      <vt:lpstr>Suspension System</vt:lpstr>
      <vt:lpstr>Front Suspension System</vt:lpstr>
      <vt:lpstr>Rear Suspension System</vt:lpstr>
      <vt:lpstr>Design Methodology</vt:lpstr>
      <vt:lpstr>Roll Center Height</vt:lpstr>
      <vt:lpstr>FEA analysis of  front upright </vt:lpstr>
      <vt:lpstr>FEA analysis of  rear upright </vt:lpstr>
      <vt:lpstr>BRAKES</vt:lpstr>
      <vt:lpstr>DFMEA</vt:lpstr>
      <vt:lpstr>Design </vt:lpstr>
      <vt:lpstr>Slide 28</vt:lpstr>
      <vt:lpstr>Design methodology</vt:lpstr>
      <vt:lpstr>Design methodology contd…</vt:lpstr>
      <vt:lpstr>Specifications</vt:lpstr>
      <vt:lpstr>Innovation</vt:lpstr>
      <vt:lpstr>STEERING</vt:lpstr>
      <vt:lpstr>DFMEA</vt:lpstr>
      <vt:lpstr>Design Methodology</vt:lpstr>
      <vt:lpstr>Flow of Calculations</vt:lpstr>
      <vt:lpstr>Specifications</vt:lpstr>
      <vt:lpstr>POWER TRAIN</vt:lpstr>
      <vt:lpstr>DFMEA</vt:lpstr>
      <vt:lpstr>Design Methodology</vt:lpstr>
      <vt:lpstr>Engine Specification</vt:lpstr>
      <vt:lpstr>Slide 42</vt:lpstr>
      <vt:lpstr>Slide 43</vt:lpstr>
      <vt:lpstr> </vt:lpstr>
      <vt:lpstr>ELECTRICAL SYSTEM</vt:lpstr>
      <vt:lpstr>Electrical System</vt:lpstr>
      <vt:lpstr>Layout</vt:lpstr>
      <vt:lpstr>Project Plan</vt:lpstr>
      <vt:lpstr>Post-Fab. Design Validation Plan</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BAJA SAE INDIA 2013 Virtuals Presentation</dc:title>
  <dc:creator>Sachin</dc:creator>
  <cp:lastModifiedBy>Sachin</cp:lastModifiedBy>
  <cp:revision>169</cp:revision>
  <dcterms:created xsi:type="dcterms:W3CDTF">2012-08-12T06:28:50Z</dcterms:created>
  <dcterms:modified xsi:type="dcterms:W3CDTF">2012-08-14T10:17:52Z</dcterms:modified>
</cp:coreProperties>
</file>